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&#65279;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 /><Relationship Id="rId2" Type="http://schemas.openxmlformats.org/officeDocument/2006/relationships/extended-properties" Target="docProps/app.xml" /><Relationship Id="rId3" Type="http://schemas.openxmlformats.org/officeDocument/2006/relationships/officeDocument" Target="ppt/presentation.xml" /></Relationships>
</file>

<file path=ppt/presentation.xml><?xml version="1.0" encoding="utf-8"?>
<p:presentation xmlns:p="http://schemas.openxmlformats.org/presentationml/2006/main" xmlns:a="http://schemas.openxmlformats.org/drawingml/2006/main" xmlns:r="http://schemas.openxmlformats.org/officeDocument/2006/relationships" embedTrueTypeFonts="1" saveSubsetFonts="1">
  <p:sldMasterIdLst>
    <p:sldMasterId id="2147483648" r:id="rId5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</p:sldIdLst>
  <p:sldSz cx="12192000" cy="6858000"/>
  <p:notesSz cx="12192000" cy="6858000"/>
  <p:embeddedFontLst>
    <p:embeddedFont>
      <p:font typeface="TMDVBA+IKNIOJ+Wingdings-Regular"/>
      <p:regular r:id="rId98"/>
    </p:embeddedFont>
    <p:embeddedFont>
      <p:font typeface="MPVCDO+RFSFAS+TimesNewRomanPSMT"/>
      <p:regular r:id="rId99"/>
    </p:embeddedFont>
    <p:embeddedFont>
      <p:font typeface="BERVMO+RGATBA+TimesNewRomanPS-BoldMT,Bold"/>
      <p:regular r:id="rId100"/>
    </p:embeddedFont>
    <p:embeddedFont>
      <p:font typeface="RLBKGU+TKVWID+Calibri-Light,Bold"/>
      <p:regular r:id="rId101"/>
    </p:embeddedFont>
    <p:embeddedFont>
      <p:font typeface="VBJCCD+UVNUMW+ArialMT"/>
      <p:regular r:id="rId102"/>
    </p:embeddedFont>
    <p:embeddedFont>
      <p:font typeface="EJLQIE+DJFCKH+CourierNewPSMT"/>
      <p:regular r:id="rId103"/>
    </p:embeddedFont>
    <p:embeddedFont>
      <p:font typeface="WSCDCU+MKQGIR+Arial-BoldMT,Bold"/>
      <p:regular r:id="rId104"/>
    </p:embeddedFont>
    <p:embeddedFont>
      <p:font typeface="CSPAPA+PPMREF+SymbolMT"/>
      <p:regular r:id="rId105"/>
    </p:embeddedFont>
    <p:embeddedFont>
      <p:font typeface="MFGGRT+BFVOJT+Calibri-Light"/>
      <p:regular r:id="rId106"/>
    </p:embeddedFont>
    <p:embeddedFont>
      <p:font typeface="VMMRWJ+JKNCES+ArialRoundedMTBold"/>
      <p:regular r:id="rId107"/>
    </p:embeddedFont>
    <p:embeddedFont>
      <p:font typeface="LDPCHI+FELMTR+Arial-Black"/>
      <p:regular r:id="rId108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7" d="100"/>
          <a:sy n="57" d="100"/>
        </p:scale>
        <p:origin x="-2482" y="-91"/>
      </p:cViewPr>
      <p:guideLst>
        <p:guide orient="horz" pos="3168"/>
        <p:guide pos="244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&#65279;<?xml version="1.0" encoding="utf-8" standalone="yes"?><Relationships xmlns="http://schemas.openxmlformats.org/package/2006/relationships"><Relationship Id="rId1" Type="http://schemas.openxmlformats.org/officeDocument/2006/relationships/presProps" Target="presProps.xml" /><Relationship Id="rId10" Type="http://schemas.openxmlformats.org/officeDocument/2006/relationships/slide" Target="slides/slide5.xml" /><Relationship Id="rId100" Type="http://schemas.openxmlformats.org/officeDocument/2006/relationships/font" Target="fonts/font3.fntdata" /><Relationship Id="rId101" Type="http://schemas.openxmlformats.org/officeDocument/2006/relationships/font" Target="fonts/font4.fntdata" /><Relationship Id="rId102" Type="http://schemas.openxmlformats.org/officeDocument/2006/relationships/font" Target="fonts/font5.fntdata" /><Relationship Id="rId103" Type="http://schemas.openxmlformats.org/officeDocument/2006/relationships/font" Target="fonts/font6.fntdata" /><Relationship Id="rId104" Type="http://schemas.openxmlformats.org/officeDocument/2006/relationships/font" Target="fonts/font7.fntdata" /><Relationship Id="rId105" Type="http://schemas.openxmlformats.org/officeDocument/2006/relationships/font" Target="fonts/font8.fntdata" /><Relationship Id="rId106" Type="http://schemas.openxmlformats.org/officeDocument/2006/relationships/font" Target="fonts/font9.fntdata" /><Relationship Id="rId107" Type="http://schemas.openxmlformats.org/officeDocument/2006/relationships/font" Target="fonts/font10.fntdata" /><Relationship Id="rId108" Type="http://schemas.openxmlformats.org/officeDocument/2006/relationships/font" Target="fonts/font11.fntdata" /><Relationship Id="rId11" Type="http://schemas.openxmlformats.org/officeDocument/2006/relationships/slide" Target="slides/slide6.xml" /><Relationship Id="rId12" Type="http://schemas.openxmlformats.org/officeDocument/2006/relationships/slide" Target="slides/slide7.xml" /><Relationship Id="rId13" Type="http://schemas.openxmlformats.org/officeDocument/2006/relationships/slide" Target="slides/slide8.xml" /><Relationship Id="rId14" Type="http://schemas.openxmlformats.org/officeDocument/2006/relationships/slide" Target="slides/slide9.xml" /><Relationship Id="rId15" Type="http://schemas.openxmlformats.org/officeDocument/2006/relationships/slide" Target="slides/slide10.xml" /><Relationship Id="rId16" Type="http://schemas.openxmlformats.org/officeDocument/2006/relationships/slide" Target="slides/slide11.xml" /><Relationship Id="rId17" Type="http://schemas.openxmlformats.org/officeDocument/2006/relationships/slide" Target="slides/slide12.xml" /><Relationship Id="rId18" Type="http://schemas.openxmlformats.org/officeDocument/2006/relationships/slide" Target="slides/slide13.xml" /><Relationship Id="rId19" Type="http://schemas.openxmlformats.org/officeDocument/2006/relationships/slide" Target="slides/slide14.xml" /><Relationship Id="rId2" Type="http://schemas.openxmlformats.org/officeDocument/2006/relationships/tableStyles" Target="tableStyles.xml" /><Relationship Id="rId20" Type="http://schemas.openxmlformats.org/officeDocument/2006/relationships/slide" Target="slides/slide15.xml" /><Relationship Id="rId21" Type="http://schemas.openxmlformats.org/officeDocument/2006/relationships/slide" Target="slides/slide16.xml" /><Relationship Id="rId22" Type="http://schemas.openxmlformats.org/officeDocument/2006/relationships/slide" Target="slides/slide17.xml" /><Relationship Id="rId23" Type="http://schemas.openxmlformats.org/officeDocument/2006/relationships/slide" Target="slides/slide18.xml" /><Relationship Id="rId24" Type="http://schemas.openxmlformats.org/officeDocument/2006/relationships/slide" Target="slides/slide19.xml" /><Relationship Id="rId25" Type="http://schemas.openxmlformats.org/officeDocument/2006/relationships/slide" Target="slides/slide20.xml" /><Relationship Id="rId26" Type="http://schemas.openxmlformats.org/officeDocument/2006/relationships/slide" Target="slides/slide21.xml" /><Relationship Id="rId27" Type="http://schemas.openxmlformats.org/officeDocument/2006/relationships/slide" Target="slides/slide22.xml" /><Relationship Id="rId28" Type="http://schemas.openxmlformats.org/officeDocument/2006/relationships/slide" Target="slides/slide23.xml" /><Relationship Id="rId29" Type="http://schemas.openxmlformats.org/officeDocument/2006/relationships/slide" Target="slides/slide24.xml" /><Relationship Id="rId3" Type="http://schemas.openxmlformats.org/officeDocument/2006/relationships/viewProps" Target="viewProps.xml" /><Relationship Id="rId30" Type="http://schemas.openxmlformats.org/officeDocument/2006/relationships/slide" Target="slides/slide25.xml" /><Relationship Id="rId31" Type="http://schemas.openxmlformats.org/officeDocument/2006/relationships/slide" Target="slides/slide26.xml" /><Relationship Id="rId32" Type="http://schemas.openxmlformats.org/officeDocument/2006/relationships/slide" Target="slides/slide27.xml" /><Relationship Id="rId33" Type="http://schemas.openxmlformats.org/officeDocument/2006/relationships/slide" Target="slides/slide28.xml" /><Relationship Id="rId34" Type="http://schemas.openxmlformats.org/officeDocument/2006/relationships/slide" Target="slides/slide29.xml" /><Relationship Id="rId35" Type="http://schemas.openxmlformats.org/officeDocument/2006/relationships/slide" Target="slides/slide30.xml" /><Relationship Id="rId36" Type="http://schemas.openxmlformats.org/officeDocument/2006/relationships/slide" Target="slides/slide31.xml" /><Relationship Id="rId37" Type="http://schemas.openxmlformats.org/officeDocument/2006/relationships/slide" Target="slides/slide32.xml" /><Relationship Id="rId38" Type="http://schemas.openxmlformats.org/officeDocument/2006/relationships/slide" Target="slides/slide33.xml" /><Relationship Id="rId39" Type="http://schemas.openxmlformats.org/officeDocument/2006/relationships/slide" Target="slides/slide34.xml" /><Relationship Id="rId4" Type="http://schemas.openxmlformats.org/officeDocument/2006/relationships/theme" Target="theme/theme1.xml" /><Relationship Id="rId40" Type="http://schemas.openxmlformats.org/officeDocument/2006/relationships/slide" Target="slides/slide35.xml" /><Relationship Id="rId41" Type="http://schemas.openxmlformats.org/officeDocument/2006/relationships/slide" Target="slides/slide36.xml" /><Relationship Id="rId42" Type="http://schemas.openxmlformats.org/officeDocument/2006/relationships/slide" Target="slides/slide37.xml" /><Relationship Id="rId43" Type="http://schemas.openxmlformats.org/officeDocument/2006/relationships/slide" Target="slides/slide38.xml" /><Relationship Id="rId44" Type="http://schemas.openxmlformats.org/officeDocument/2006/relationships/slide" Target="slides/slide39.xml" /><Relationship Id="rId45" Type="http://schemas.openxmlformats.org/officeDocument/2006/relationships/slide" Target="slides/slide40.xml" /><Relationship Id="rId46" Type="http://schemas.openxmlformats.org/officeDocument/2006/relationships/slide" Target="slides/slide41.xml" /><Relationship Id="rId47" Type="http://schemas.openxmlformats.org/officeDocument/2006/relationships/slide" Target="slides/slide42.xml" /><Relationship Id="rId48" Type="http://schemas.openxmlformats.org/officeDocument/2006/relationships/slide" Target="slides/slide43.xml" /><Relationship Id="rId49" Type="http://schemas.openxmlformats.org/officeDocument/2006/relationships/slide" Target="slides/slide44.xml" /><Relationship Id="rId5" Type="http://schemas.openxmlformats.org/officeDocument/2006/relationships/slideMaster" Target="slideMasters/slideMaster1.xml" /><Relationship Id="rId50" Type="http://schemas.openxmlformats.org/officeDocument/2006/relationships/slide" Target="slides/slide45.xml" /><Relationship Id="rId51" Type="http://schemas.openxmlformats.org/officeDocument/2006/relationships/slide" Target="slides/slide46.xml" /><Relationship Id="rId52" Type="http://schemas.openxmlformats.org/officeDocument/2006/relationships/slide" Target="slides/slide47.xml" /><Relationship Id="rId53" Type="http://schemas.openxmlformats.org/officeDocument/2006/relationships/slide" Target="slides/slide48.xml" /><Relationship Id="rId54" Type="http://schemas.openxmlformats.org/officeDocument/2006/relationships/slide" Target="slides/slide49.xml" /><Relationship Id="rId55" Type="http://schemas.openxmlformats.org/officeDocument/2006/relationships/slide" Target="slides/slide50.xml" /><Relationship Id="rId56" Type="http://schemas.openxmlformats.org/officeDocument/2006/relationships/slide" Target="slides/slide51.xml" /><Relationship Id="rId57" Type="http://schemas.openxmlformats.org/officeDocument/2006/relationships/slide" Target="slides/slide52.xml" /><Relationship Id="rId58" Type="http://schemas.openxmlformats.org/officeDocument/2006/relationships/slide" Target="slides/slide53.xml" /><Relationship Id="rId59" Type="http://schemas.openxmlformats.org/officeDocument/2006/relationships/slide" Target="slides/slide54.xml" /><Relationship Id="rId6" Type="http://schemas.openxmlformats.org/officeDocument/2006/relationships/slide" Target="slides/slide1.xml" /><Relationship Id="rId60" Type="http://schemas.openxmlformats.org/officeDocument/2006/relationships/slide" Target="slides/slide55.xml" /><Relationship Id="rId61" Type="http://schemas.openxmlformats.org/officeDocument/2006/relationships/slide" Target="slides/slide56.xml" /><Relationship Id="rId62" Type="http://schemas.openxmlformats.org/officeDocument/2006/relationships/slide" Target="slides/slide57.xml" /><Relationship Id="rId63" Type="http://schemas.openxmlformats.org/officeDocument/2006/relationships/slide" Target="slides/slide58.xml" /><Relationship Id="rId64" Type="http://schemas.openxmlformats.org/officeDocument/2006/relationships/slide" Target="slides/slide59.xml" /><Relationship Id="rId65" Type="http://schemas.openxmlformats.org/officeDocument/2006/relationships/slide" Target="slides/slide60.xml" /><Relationship Id="rId66" Type="http://schemas.openxmlformats.org/officeDocument/2006/relationships/slide" Target="slides/slide61.xml" /><Relationship Id="rId67" Type="http://schemas.openxmlformats.org/officeDocument/2006/relationships/slide" Target="slides/slide62.xml" /><Relationship Id="rId68" Type="http://schemas.openxmlformats.org/officeDocument/2006/relationships/slide" Target="slides/slide63.xml" /><Relationship Id="rId69" Type="http://schemas.openxmlformats.org/officeDocument/2006/relationships/slide" Target="slides/slide64.xml" /><Relationship Id="rId7" Type="http://schemas.openxmlformats.org/officeDocument/2006/relationships/slide" Target="slides/slide2.xml" /><Relationship Id="rId70" Type="http://schemas.openxmlformats.org/officeDocument/2006/relationships/slide" Target="slides/slide65.xml" /><Relationship Id="rId71" Type="http://schemas.openxmlformats.org/officeDocument/2006/relationships/slide" Target="slides/slide66.xml" /><Relationship Id="rId72" Type="http://schemas.openxmlformats.org/officeDocument/2006/relationships/slide" Target="slides/slide67.xml" /><Relationship Id="rId73" Type="http://schemas.openxmlformats.org/officeDocument/2006/relationships/slide" Target="slides/slide68.xml" /><Relationship Id="rId74" Type="http://schemas.openxmlformats.org/officeDocument/2006/relationships/slide" Target="slides/slide69.xml" /><Relationship Id="rId75" Type="http://schemas.openxmlformats.org/officeDocument/2006/relationships/slide" Target="slides/slide70.xml" /><Relationship Id="rId76" Type="http://schemas.openxmlformats.org/officeDocument/2006/relationships/slide" Target="slides/slide71.xml" /><Relationship Id="rId77" Type="http://schemas.openxmlformats.org/officeDocument/2006/relationships/slide" Target="slides/slide72.xml" /><Relationship Id="rId78" Type="http://schemas.openxmlformats.org/officeDocument/2006/relationships/slide" Target="slides/slide73.xml" /><Relationship Id="rId79" Type="http://schemas.openxmlformats.org/officeDocument/2006/relationships/slide" Target="slides/slide74.xml" /><Relationship Id="rId8" Type="http://schemas.openxmlformats.org/officeDocument/2006/relationships/slide" Target="slides/slide3.xml" /><Relationship Id="rId80" Type="http://schemas.openxmlformats.org/officeDocument/2006/relationships/slide" Target="slides/slide75.xml" /><Relationship Id="rId81" Type="http://schemas.openxmlformats.org/officeDocument/2006/relationships/slide" Target="slides/slide76.xml" /><Relationship Id="rId82" Type="http://schemas.openxmlformats.org/officeDocument/2006/relationships/slide" Target="slides/slide77.xml" /><Relationship Id="rId83" Type="http://schemas.openxmlformats.org/officeDocument/2006/relationships/slide" Target="slides/slide78.xml" /><Relationship Id="rId84" Type="http://schemas.openxmlformats.org/officeDocument/2006/relationships/slide" Target="slides/slide79.xml" /><Relationship Id="rId85" Type="http://schemas.openxmlformats.org/officeDocument/2006/relationships/slide" Target="slides/slide80.xml" /><Relationship Id="rId86" Type="http://schemas.openxmlformats.org/officeDocument/2006/relationships/slide" Target="slides/slide81.xml" /><Relationship Id="rId87" Type="http://schemas.openxmlformats.org/officeDocument/2006/relationships/slide" Target="slides/slide82.xml" /><Relationship Id="rId88" Type="http://schemas.openxmlformats.org/officeDocument/2006/relationships/slide" Target="slides/slide83.xml" /><Relationship Id="rId89" Type="http://schemas.openxmlformats.org/officeDocument/2006/relationships/slide" Target="slides/slide84.xml" /><Relationship Id="rId9" Type="http://schemas.openxmlformats.org/officeDocument/2006/relationships/slide" Target="slides/slide4.xml" /><Relationship Id="rId90" Type="http://schemas.openxmlformats.org/officeDocument/2006/relationships/slide" Target="slides/slide85.xml" /><Relationship Id="rId91" Type="http://schemas.openxmlformats.org/officeDocument/2006/relationships/slide" Target="slides/slide86.xml" /><Relationship Id="rId92" Type="http://schemas.openxmlformats.org/officeDocument/2006/relationships/slide" Target="slides/slide87.xml" /><Relationship Id="rId93" Type="http://schemas.openxmlformats.org/officeDocument/2006/relationships/slide" Target="slides/slide88.xml" /><Relationship Id="rId94" Type="http://schemas.openxmlformats.org/officeDocument/2006/relationships/slide" Target="slides/slide89.xml" /><Relationship Id="rId95" Type="http://schemas.openxmlformats.org/officeDocument/2006/relationships/slide" Target="slides/slide90.xml" /><Relationship Id="rId96" Type="http://schemas.openxmlformats.org/officeDocument/2006/relationships/slide" Target="slides/slide91.xml" /><Relationship Id="rId97" Type="http://schemas.openxmlformats.org/officeDocument/2006/relationships/slide" Target="slides/slide92.xml" /><Relationship Id="rId98" Type="http://schemas.openxmlformats.org/officeDocument/2006/relationships/font" Target="fonts/font1.fntdata" /><Relationship Id="rId99" Type="http://schemas.openxmlformats.org/officeDocument/2006/relationships/font" Target="fonts/font2.fntdata" /></Relationships>
</file>

<file path=ppt/slideLayouts/_rels/slideLayout1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27.02.2014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theme" Target="../theme/theme1.xml" /></Relationships>
</file>

<file path=ppt/slideMasters/slideMaster1.xml><?xml version="1.0" encoding="utf-8"?>
<p:sldMaster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В‹#В›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49" r:id="rId1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.png" /></Relationships>
</file>

<file path=ppt/slides/_rels/slide1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0.png" /></Relationships>
</file>

<file path=ppt/slides/_rels/slide1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1.png" /></Relationships>
</file>

<file path=ppt/slides/_rels/slide1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2.png" /></Relationships>
</file>

<file path=ppt/slides/_rels/slide1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3.png" /></Relationships>
</file>

<file path=ppt/slides/_rels/slide1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4.png" /></Relationships>
</file>

<file path=ppt/slides/_rels/slide1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5.png" /></Relationships>
</file>

<file path=ppt/slides/_rels/slide1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6.png" /></Relationships>
</file>

<file path=ppt/slides/_rels/slide1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7.png" /></Relationships>
</file>

<file path=ppt/slides/_rels/slide1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8.png" /></Relationships>
</file>

<file path=ppt/slides/_rels/slide1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9.png" /></Relationships>
</file>

<file path=ppt/slides/_rels/slide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2.png" /></Relationships>
</file>

<file path=ppt/slides/_rels/slide2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20.png" /></Relationships>
</file>

<file path=ppt/slides/_rels/slide2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21.png" /></Relationships>
</file>

<file path=ppt/slides/_rels/slide2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22.png" /></Relationships>
</file>

<file path=ppt/slides/_rels/slide2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23.png" /></Relationships>
</file>

<file path=ppt/slides/_rels/slide2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hyperlink" Target="29" TargetMode="External" /><Relationship Id="rId3" Type="http://schemas.openxmlformats.org/officeDocument/2006/relationships/image" Target="../media/image24.png" /><Relationship Id="rId4" Type="http://schemas.openxmlformats.org/officeDocument/2006/relationships/slide" Target="slide29.xml" /><Relationship Id="rId5" Type="http://schemas.openxmlformats.org/officeDocument/2006/relationships/slide" Target="slide61.xml" /><Relationship Id="rId6" Type="http://schemas.openxmlformats.org/officeDocument/2006/relationships/slide" Target="slide62.xml" /></Relationships>
</file>

<file path=ppt/slides/_rels/slide2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25.png" /></Relationships>
</file>

<file path=ppt/slides/_rels/slide2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26.png" /></Relationships>
</file>

<file path=ppt/slides/_rels/slide2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27.png" /></Relationships>
</file>

<file path=ppt/slides/_rels/slide2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28.png" /></Relationships>
</file>

<file path=ppt/slides/_rels/slide2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29.png" /></Relationships>
</file>

<file path=ppt/slides/_rels/slide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3.png" /></Relationships>
</file>

<file path=ppt/slides/_rels/slide3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30.png" /></Relationships>
</file>

<file path=ppt/slides/_rels/slide3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31.png" /></Relationships>
</file>

<file path=ppt/slides/_rels/slide3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32.png" /></Relationships>
</file>

<file path=ppt/slides/_rels/slide3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33.png" /></Relationships>
</file>

<file path=ppt/slides/_rels/slide3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34.png" /></Relationships>
</file>

<file path=ppt/slides/_rels/slide3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35.png" /></Relationships>
</file>

<file path=ppt/slides/_rels/slide3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36.png" /></Relationships>
</file>

<file path=ppt/slides/_rels/slide3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37.png" /></Relationships>
</file>

<file path=ppt/slides/_rels/slide3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38.png" /></Relationships>
</file>

<file path=ppt/slides/_rels/slide3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39.png" /></Relationships>
</file>

<file path=ppt/slides/_rels/slide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4.png" /></Relationships>
</file>

<file path=ppt/slides/_rels/slide4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40.png" /></Relationships>
</file>

<file path=ppt/slides/_rels/slide4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41.png" /></Relationships>
</file>

<file path=ppt/slides/_rels/slide4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42.png" /></Relationships>
</file>

<file path=ppt/slides/_rels/slide4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43.png" /></Relationships>
</file>

<file path=ppt/slides/_rels/slide4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44.png" /></Relationships>
</file>

<file path=ppt/slides/_rels/slide4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45.png" /></Relationships>
</file>

<file path=ppt/slides/_rels/slide4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46.png" /></Relationships>
</file>

<file path=ppt/slides/_rels/slide4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47.png" /></Relationships>
</file>

<file path=ppt/slides/_rels/slide4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48.png" /></Relationships>
</file>

<file path=ppt/slides/_rels/slide4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49.png" /></Relationships>
</file>

<file path=ppt/slides/_rels/slide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5.png" /></Relationships>
</file>

<file path=ppt/slides/_rels/slide5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50.png" /></Relationships>
</file>

<file path=ppt/slides/_rels/slide5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51.png" /></Relationships>
</file>

<file path=ppt/slides/_rels/slide5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52.png" /></Relationships>
</file>

<file path=ppt/slides/_rels/slide5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53.png" /></Relationships>
</file>

<file path=ppt/slides/_rels/slide5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54.png" /></Relationships>
</file>

<file path=ppt/slides/_rels/slide5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55.png" /></Relationships>
</file>

<file path=ppt/slides/_rels/slide5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hyperlink" Target="http://www.who.int//mipfiles/2400/AllenFoster.pdf" TargetMode="External" /><Relationship Id="rId3" Type="http://schemas.openxmlformats.org/officeDocument/2006/relationships/image" Target="../media/image56.png" /></Relationships>
</file>

<file path=ppt/slides/_rels/slide5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57.png" /></Relationships>
</file>

<file path=ppt/slides/_rels/slide5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58.png" /></Relationships>
</file>

<file path=ppt/slides/_rels/slide5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59.png" /></Relationships>
</file>

<file path=ppt/slides/_rels/slide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6.png" /></Relationships>
</file>

<file path=ppt/slides/_rels/slide6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60.png" /></Relationships>
</file>

<file path=ppt/slides/_rels/slide6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61.png" /></Relationships>
</file>

<file path=ppt/slides/_rels/slide6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62.png" /></Relationships>
</file>

<file path=ppt/slides/_rels/slide6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63.png" /></Relationships>
</file>

<file path=ppt/slides/_rels/slide6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64.png" /></Relationships>
</file>

<file path=ppt/slides/_rels/slide6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65.png" /></Relationships>
</file>

<file path=ppt/slides/_rels/slide6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66.png" /></Relationships>
</file>

<file path=ppt/slides/_rels/slide6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67.png" /></Relationships>
</file>

<file path=ppt/slides/_rels/slide6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68.png" /></Relationships>
</file>

<file path=ppt/slides/_rels/slide6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69.png" /></Relationships>
</file>

<file path=ppt/slides/_rels/slide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7.png" /></Relationships>
</file>

<file path=ppt/slides/_rels/slide7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70.png" /></Relationships>
</file>

<file path=ppt/slides/_rels/slide7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71.png" /></Relationships>
</file>

<file path=ppt/slides/_rels/slide7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72.png" /></Relationships>
</file>

<file path=ppt/slides/_rels/slide7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73.png" /></Relationships>
</file>

<file path=ppt/slides/_rels/slide7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74.png" /></Relationships>
</file>

<file path=ppt/slides/_rels/slide7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75.png" /></Relationships>
</file>

<file path=ppt/slides/_rels/slide7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76.png" /></Relationships>
</file>

<file path=ppt/slides/_rels/slide7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77.png" /></Relationships>
</file>

<file path=ppt/slides/_rels/slide7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78.png" /></Relationships>
</file>

<file path=ppt/slides/_rels/slide7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79.png" /></Relationships>
</file>

<file path=ppt/slides/_rels/slide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8.png" /></Relationships>
</file>

<file path=ppt/slides/_rels/slide8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80.png" /></Relationships>
</file>

<file path=ppt/slides/_rels/slide8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81.png" /></Relationships>
</file>

<file path=ppt/slides/_rels/slide8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82.png" /></Relationships>
</file>

<file path=ppt/slides/_rels/slide8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83.png" /></Relationships>
</file>

<file path=ppt/slides/_rels/slide8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84.png" /></Relationships>
</file>

<file path=ppt/slides/_rels/slide8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85.png" /></Relationships>
</file>

<file path=ppt/slides/_rels/slide8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86.png" /></Relationships>
</file>

<file path=ppt/slides/_rels/slide8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87.png" /></Relationships>
</file>

<file path=ppt/slides/_rels/slide8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88.png" /></Relationships>
</file>

<file path=ppt/slides/_rels/slide8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89.png" /></Relationships>
</file>

<file path=ppt/slides/_rels/slide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9.png" /></Relationships>
</file>

<file path=ppt/slides/_rels/slide9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90.png" /></Relationships>
</file>

<file path=ppt/slides/_rels/slide9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91.png" /></Relationships>
</file>

<file path=ppt/slides/_rels/slide9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92.png" 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533350" y="285401"/>
            <a:ext cx="10344914" cy="125428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92075" marR="0">
              <a:lnSpc>
                <a:spcPts val="4885"/>
              </a:lnSpc>
              <a:spcBef>
                <a:spcPts val="0"/>
              </a:spcBef>
              <a:spcAft>
                <a:spcPts val="0"/>
              </a:spcAft>
            </a:pPr>
            <a:r>
              <a:rPr dirty="0" sz="4300" b="1">
                <a:solidFill>
                  <a:srgbClr val="92224a"/>
                </a:solidFill>
                <a:latin typeface="Georgia"/>
                <a:cs typeface="Georgia"/>
              </a:rPr>
              <a:t>REAL-TIME</a:t>
            </a:r>
            <a:r>
              <a:rPr dirty="0" sz="4300" b="1">
                <a:solidFill>
                  <a:srgbClr val="92224a"/>
                </a:solidFill>
                <a:latin typeface="Georgia"/>
                <a:cs typeface="Georgia"/>
              </a:rPr>
              <a:t> </a:t>
            </a:r>
            <a:r>
              <a:rPr dirty="0" sz="4300" b="1">
                <a:solidFill>
                  <a:srgbClr val="92224a"/>
                </a:solidFill>
                <a:latin typeface="Georgia"/>
                <a:cs typeface="Georgia"/>
              </a:rPr>
              <a:t>NAVIGATION</a:t>
            </a:r>
            <a:r>
              <a:rPr dirty="0" sz="4300" b="1">
                <a:solidFill>
                  <a:srgbClr val="92224a"/>
                </a:solidFill>
                <a:latin typeface="Georgia"/>
                <a:cs typeface="Georgia"/>
              </a:rPr>
              <a:t> </a:t>
            </a:r>
            <a:r>
              <a:rPr dirty="0" sz="4300" b="1">
                <a:solidFill>
                  <a:srgbClr val="92224a"/>
                </a:solidFill>
                <a:latin typeface="Georgia"/>
                <a:cs typeface="Georgia"/>
              </a:rPr>
              <a:t>SYSTEM</a:t>
            </a:r>
          </a:p>
          <a:p>
            <a:pPr marL="0" marR="0">
              <a:lnSpc>
                <a:spcPts val="4690"/>
              </a:lnSpc>
              <a:spcBef>
                <a:spcPts val="0"/>
              </a:spcBef>
              <a:spcAft>
                <a:spcPts val="0"/>
              </a:spcAft>
            </a:pPr>
            <a:r>
              <a:rPr dirty="0" sz="4300" b="1">
                <a:solidFill>
                  <a:srgbClr val="92224a"/>
                </a:solidFill>
                <a:latin typeface="Georgia"/>
                <a:cs typeface="Georgia"/>
              </a:rPr>
              <a:t>FOR</a:t>
            </a:r>
            <a:r>
              <a:rPr dirty="0" sz="4300" b="1">
                <a:solidFill>
                  <a:srgbClr val="92224a"/>
                </a:solidFill>
                <a:latin typeface="Georgia"/>
                <a:cs typeface="Georgia"/>
              </a:rPr>
              <a:t> </a:t>
            </a:r>
            <a:r>
              <a:rPr dirty="0" sz="4300" b="1">
                <a:solidFill>
                  <a:srgbClr val="92224a"/>
                </a:solidFill>
                <a:latin typeface="Georgia"/>
                <a:cs typeface="Georgia"/>
              </a:rPr>
              <a:t>VISUALLY</a:t>
            </a:r>
            <a:r>
              <a:rPr dirty="0" sz="4300" b="1">
                <a:solidFill>
                  <a:srgbClr val="92224a"/>
                </a:solidFill>
                <a:latin typeface="Georgia"/>
                <a:cs typeface="Georgia"/>
              </a:rPr>
              <a:t> </a:t>
            </a:r>
            <a:r>
              <a:rPr dirty="0" sz="4300" b="1">
                <a:solidFill>
                  <a:srgbClr val="92224a"/>
                </a:solidFill>
                <a:latin typeface="Georgia"/>
                <a:cs typeface="Georgia"/>
              </a:rPr>
              <a:t>IMPAIRED</a:t>
            </a:r>
            <a:r>
              <a:rPr dirty="0" sz="4300" b="1">
                <a:solidFill>
                  <a:srgbClr val="92224a"/>
                </a:solidFill>
                <a:latin typeface="Georgia"/>
                <a:cs typeface="Georgia"/>
              </a:rPr>
              <a:t> </a:t>
            </a:r>
            <a:r>
              <a:rPr dirty="0" sz="4300" b="1">
                <a:solidFill>
                  <a:srgbClr val="92224a"/>
                </a:solidFill>
                <a:latin typeface="Georgia"/>
                <a:cs typeface="Georgia"/>
              </a:rPr>
              <a:t>PEOPLE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903660" y="1936284"/>
            <a:ext cx="3366785" cy="393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92224a"/>
                </a:solidFill>
                <a:latin typeface="Calibri"/>
                <a:cs typeface="Calibri"/>
              </a:rPr>
              <a:t>Project</a:t>
            </a:r>
            <a:r>
              <a:rPr dirty="0" sz="2800" spc="-99">
                <a:solidFill>
                  <a:srgbClr val="92224a"/>
                </a:solidFill>
                <a:latin typeface="Times New Roman"/>
                <a:cs typeface="Times New Roman"/>
              </a:rPr>
              <a:t> </a:t>
            </a:r>
            <a:r>
              <a:rPr dirty="0" sz="2800">
                <a:solidFill>
                  <a:srgbClr val="92224a"/>
                </a:solidFill>
                <a:latin typeface="Calibri"/>
                <a:cs typeface="Calibri"/>
              </a:rPr>
              <a:t>ID</a:t>
            </a:r>
            <a:r>
              <a:rPr dirty="0" sz="2800" spc="-62">
                <a:solidFill>
                  <a:srgbClr val="92224a"/>
                </a:solidFill>
                <a:latin typeface="Times New Roman"/>
                <a:cs typeface="Times New Roman"/>
              </a:rPr>
              <a:t> </a:t>
            </a:r>
            <a:r>
              <a:rPr dirty="0" sz="2800">
                <a:solidFill>
                  <a:srgbClr val="92224a"/>
                </a:solidFill>
                <a:latin typeface="Calibri"/>
                <a:cs typeface="Calibri"/>
              </a:rPr>
              <a:t>-</a:t>
            </a:r>
            <a:r>
              <a:rPr dirty="0" sz="2800" spc="-62">
                <a:solidFill>
                  <a:srgbClr val="92224a"/>
                </a:solidFill>
                <a:latin typeface="Times New Roman"/>
                <a:cs typeface="Times New Roman"/>
              </a:rPr>
              <a:t> </a:t>
            </a:r>
            <a:r>
              <a:rPr dirty="0" sz="2800">
                <a:solidFill>
                  <a:srgbClr val="92224a"/>
                </a:solidFill>
                <a:latin typeface="Calibri"/>
                <a:cs typeface="Calibri"/>
              </a:rPr>
              <a:t>2022</a:t>
            </a:r>
            <a:r>
              <a:rPr dirty="0" sz="2800" spc="-34">
                <a:solidFill>
                  <a:srgbClr val="92224a"/>
                </a:solidFill>
                <a:latin typeface="Times New Roman"/>
                <a:cs typeface="Times New Roman"/>
              </a:rPr>
              <a:t> </a:t>
            </a:r>
            <a:r>
              <a:rPr dirty="0" sz="2800">
                <a:solidFill>
                  <a:srgbClr val="92224a"/>
                </a:solidFill>
                <a:latin typeface="Calibri"/>
                <a:cs typeface="Calibri"/>
              </a:rPr>
              <a:t>-</a:t>
            </a:r>
            <a:r>
              <a:rPr dirty="0" sz="2800" spc="-62">
                <a:solidFill>
                  <a:srgbClr val="92224a"/>
                </a:solidFill>
                <a:latin typeface="Times New Roman"/>
                <a:cs typeface="Times New Roman"/>
              </a:rPr>
              <a:t> </a:t>
            </a:r>
            <a:r>
              <a:rPr dirty="0" sz="2800">
                <a:solidFill>
                  <a:srgbClr val="92224a"/>
                </a:solidFill>
                <a:latin typeface="Calibri"/>
                <a:cs typeface="Calibri"/>
              </a:rPr>
              <a:t>277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754898" y="5890362"/>
            <a:ext cx="2801627" cy="3429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SMART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NAVIGATION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13358" y="6516217"/>
            <a:ext cx="384125" cy="266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01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855835" y="282215"/>
            <a:ext cx="5310069" cy="6746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5012"/>
              </a:lnSpc>
              <a:spcBef>
                <a:spcPts val="0"/>
              </a:spcBef>
              <a:spcAft>
                <a:spcPts val="0"/>
              </a:spcAft>
            </a:pPr>
            <a:r>
              <a:rPr dirty="0" sz="5400">
                <a:solidFill>
                  <a:srgbClr val="000000"/>
                </a:solidFill>
                <a:latin typeface="RLBKGU+TKVWID+Calibri-Light,Bold"/>
                <a:cs typeface="RLBKGU+TKVWID+Calibri-Light,Bold"/>
              </a:rPr>
              <a:t>Research</a:t>
            </a:r>
            <a:r>
              <a:rPr dirty="0" sz="5400" spc="-253">
                <a:solidFill>
                  <a:srgbClr val="000000"/>
                </a:solidFill>
                <a:latin typeface="RLBKGU+TKVWID+Calibri-Light,Bold"/>
                <a:cs typeface="RLBKGU+TKVWID+Calibri-Light,Bold"/>
              </a:rPr>
              <a:t> </a:t>
            </a:r>
            <a:r>
              <a:rPr dirty="0" sz="5400">
                <a:solidFill>
                  <a:srgbClr val="000000"/>
                </a:solidFill>
                <a:latin typeface="RLBKGU+TKVWID+Calibri-Light,Bold"/>
                <a:cs typeface="RLBKGU+TKVWID+Calibri-Light,Bold"/>
              </a:rPr>
              <a:t>Question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54556" y="1201214"/>
            <a:ext cx="10305389" cy="7489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656"/>
              </a:lnSpc>
              <a:spcBef>
                <a:spcPts val="0"/>
              </a:spcBef>
              <a:spcAft>
                <a:spcPts val="0"/>
              </a:spcAft>
            </a:pPr>
            <a:r>
              <a:rPr dirty="0" sz="2450">
                <a:solidFill>
                  <a:srgbClr val="000000"/>
                </a:solidFill>
                <a:latin typeface="VBJCCD+UVNUMW+ArialMT"/>
                <a:cs typeface="VBJCCD+UVNUMW+ArialMT"/>
              </a:rPr>
              <a:t>•</a:t>
            </a:r>
            <a:r>
              <a:rPr dirty="0" sz="2450" spc="784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Lack</a:t>
            </a:r>
            <a:r>
              <a:rPr dirty="0" sz="2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of</a:t>
            </a:r>
            <a:r>
              <a:rPr dirty="0" sz="2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ability</a:t>
            </a:r>
            <a:r>
              <a:rPr dirty="0" sz="2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to</a:t>
            </a:r>
            <a:r>
              <a:rPr dirty="0" sz="2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recognize</a:t>
            </a:r>
            <a:r>
              <a:rPr dirty="0" sz="2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known</a:t>
            </a:r>
            <a:r>
              <a:rPr dirty="0" sz="2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individuals</a:t>
            </a:r>
            <a:r>
              <a:rPr dirty="0" sz="2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by</a:t>
            </a:r>
            <a:r>
              <a:rPr dirty="0" sz="2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the</a:t>
            </a:r>
            <a:r>
              <a:rPr dirty="0" sz="2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user</a:t>
            </a:r>
            <a:r>
              <a:rPr dirty="0" sz="2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to</a:t>
            </a:r>
            <a:r>
              <a:rPr dirty="0" sz="2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obtain</a:t>
            </a:r>
            <a:r>
              <a:rPr dirty="0" sz="2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assistance</a:t>
            </a:r>
            <a:r>
              <a:rPr dirty="0" sz="2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in</a:t>
            </a:r>
          </a:p>
          <a:p>
            <a:pPr marL="0" marR="0">
              <a:lnSpc>
                <a:spcPts val="2656"/>
              </a:lnSpc>
              <a:spcBef>
                <a:spcPts val="155"/>
              </a:spcBef>
              <a:spcAft>
                <a:spcPts val="0"/>
              </a:spcAft>
            </a:pPr>
            <a:r>
              <a:rPr dirty="0" sz="24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terms</a:t>
            </a:r>
            <a:r>
              <a:rPr dirty="0" sz="2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of</a:t>
            </a:r>
            <a:r>
              <a:rPr dirty="0" sz="2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an</a:t>
            </a:r>
            <a:r>
              <a:rPr dirty="0" sz="2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emergency</a:t>
            </a:r>
            <a:r>
              <a:rPr dirty="0" sz="2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or</a:t>
            </a:r>
            <a:r>
              <a:rPr dirty="0" sz="2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just</a:t>
            </a:r>
            <a:r>
              <a:rPr dirty="0" sz="2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for</a:t>
            </a:r>
            <a:r>
              <a:rPr dirty="0" sz="2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a</a:t>
            </a:r>
            <a:r>
              <a:rPr dirty="0" sz="2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casual</a:t>
            </a:r>
            <a:r>
              <a:rPr dirty="0" sz="2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meet</a:t>
            </a:r>
            <a:r>
              <a:rPr dirty="0" sz="2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and</a:t>
            </a:r>
            <a:r>
              <a:rPr dirty="0" sz="2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greet.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654555" y="2298495"/>
            <a:ext cx="10091132" cy="7489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656"/>
              </a:lnSpc>
              <a:spcBef>
                <a:spcPts val="0"/>
              </a:spcBef>
              <a:spcAft>
                <a:spcPts val="0"/>
              </a:spcAft>
            </a:pPr>
            <a:r>
              <a:rPr dirty="0" sz="2450">
                <a:solidFill>
                  <a:srgbClr val="000000"/>
                </a:solidFill>
                <a:latin typeface="VBJCCD+UVNUMW+ArialMT"/>
                <a:cs typeface="VBJCCD+UVNUMW+ArialMT"/>
              </a:rPr>
              <a:t>•</a:t>
            </a:r>
            <a:r>
              <a:rPr dirty="0" sz="2450" spc="784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Users</a:t>
            </a:r>
            <a:r>
              <a:rPr dirty="0" sz="2400" spc="12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just</a:t>
            </a:r>
            <a:r>
              <a:rPr dirty="0" sz="2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tend</a:t>
            </a:r>
            <a:r>
              <a:rPr dirty="0" sz="2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to</a:t>
            </a:r>
            <a:r>
              <a:rPr dirty="0" sz="2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their</a:t>
            </a:r>
            <a:r>
              <a:rPr dirty="0" sz="2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normal</a:t>
            </a:r>
            <a:r>
              <a:rPr dirty="0" sz="2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walk</a:t>
            </a:r>
            <a:r>
              <a:rPr dirty="0" sz="2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routine</a:t>
            </a:r>
            <a:r>
              <a:rPr dirty="0" sz="2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using</a:t>
            </a:r>
            <a:r>
              <a:rPr dirty="0" sz="2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current</a:t>
            </a:r>
            <a:r>
              <a:rPr dirty="0" sz="2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EDAs</a:t>
            </a:r>
            <a:r>
              <a:rPr dirty="0" sz="2400" spc="1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without</a:t>
            </a:r>
            <a:r>
              <a:rPr dirty="0" sz="2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such</a:t>
            </a:r>
            <a:r>
              <a:rPr dirty="0" sz="2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a</a:t>
            </a:r>
          </a:p>
          <a:p>
            <a:pPr marL="0" marR="0">
              <a:lnSpc>
                <a:spcPts val="2656"/>
              </a:lnSpc>
              <a:spcBef>
                <a:spcPts val="155"/>
              </a:spcBef>
              <a:spcAft>
                <a:spcPts val="0"/>
              </a:spcAft>
            </a:pPr>
            <a:r>
              <a:rPr dirty="0" sz="24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feature.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54556" y="3395775"/>
            <a:ext cx="10127589" cy="7489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656"/>
              </a:lnSpc>
              <a:spcBef>
                <a:spcPts val="0"/>
              </a:spcBef>
              <a:spcAft>
                <a:spcPts val="0"/>
              </a:spcAft>
            </a:pPr>
            <a:r>
              <a:rPr dirty="0" sz="2450">
                <a:solidFill>
                  <a:srgbClr val="000000"/>
                </a:solidFill>
                <a:latin typeface="VBJCCD+UVNUMW+ArialMT"/>
                <a:cs typeface="VBJCCD+UVNUMW+ArialMT"/>
              </a:rPr>
              <a:t>•</a:t>
            </a:r>
            <a:r>
              <a:rPr dirty="0" sz="2450" spc="784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This</a:t>
            </a:r>
            <a:r>
              <a:rPr dirty="0" sz="2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causes</a:t>
            </a:r>
            <a:r>
              <a:rPr dirty="0" sz="2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the</a:t>
            </a:r>
            <a:r>
              <a:rPr dirty="0" sz="2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user</a:t>
            </a:r>
            <a:r>
              <a:rPr dirty="0" sz="2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to</a:t>
            </a:r>
            <a:r>
              <a:rPr dirty="0" sz="2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become</a:t>
            </a:r>
            <a:r>
              <a:rPr dirty="0" sz="2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one</a:t>
            </a:r>
            <a:r>
              <a:rPr dirty="0" sz="2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sided</a:t>
            </a:r>
            <a:r>
              <a:rPr dirty="0" sz="2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in</a:t>
            </a:r>
            <a:r>
              <a:rPr dirty="0" sz="2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interacting</a:t>
            </a:r>
            <a:r>
              <a:rPr dirty="0" sz="2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with</a:t>
            </a:r>
            <a:r>
              <a:rPr dirty="0" sz="2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society</a:t>
            </a:r>
            <a:r>
              <a:rPr dirty="0" sz="2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and</a:t>
            </a:r>
            <a:r>
              <a:rPr dirty="0" sz="2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tend</a:t>
            </a:r>
            <a:r>
              <a:rPr dirty="0" sz="2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to</a:t>
            </a:r>
          </a:p>
          <a:p>
            <a:pPr marL="0" marR="0">
              <a:lnSpc>
                <a:spcPts val="2656"/>
              </a:lnSpc>
              <a:spcBef>
                <a:spcPts val="155"/>
              </a:spcBef>
              <a:spcAft>
                <a:spcPts val="0"/>
              </a:spcAft>
            </a:pPr>
            <a:r>
              <a:rPr dirty="0" sz="24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cause</a:t>
            </a:r>
            <a:r>
              <a:rPr dirty="0" sz="2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further</a:t>
            </a:r>
            <a:r>
              <a:rPr dirty="0" sz="2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emotional</a:t>
            </a:r>
            <a:r>
              <a:rPr dirty="0" sz="2400" spc="-1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stress</a:t>
            </a:r>
            <a:r>
              <a:rPr dirty="0" sz="2400" spc="1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for</a:t>
            </a:r>
            <a:r>
              <a:rPr dirty="0" sz="2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the</a:t>
            </a:r>
            <a:r>
              <a:rPr dirty="0" sz="2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user.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54556" y="4493054"/>
            <a:ext cx="10150161" cy="7489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656"/>
              </a:lnSpc>
              <a:spcBef>
                <a:spcPts val="0"/>
              </a:spcBef>
              <a:spcAft>
                <a:spcPts val="0"/>
              </a:spcAft>
            </a:pPr>
            <a:r>
              <a:rPr dirty="0" sz="2450">
                <a:solidFill>
                  <a:srgbClr val="000000"/>
                </a:solidFill>
                <a:latin typeface="VBJCCD+UVNUMW+ArialMT"/>
                <a:cs typeface="VBJCCD+UVNUMW+ArialMT"/>
              </a:rPr>
              <a:t>•</a:t>
            </a:r>
            <a:r>
              <a:rPr dirty="0" sz="2450" spc="784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Integrating</a:t>
            </a:r>
            <a:r>
              <a:rPr dirty="0" sz="2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face</a:t>
            </a:r>
            <a:r>
              <a:rPr dirty="0" sz="2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recognition</a:t>
            </a:r>
            <a:r>
              <a:rPr dirty="0" sz="2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feature</a:t>
            </a:r>
            <a:r>
              <a:rPr dirty="0" sz="2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with</a:t>
            </a:r>
            <a:r>
              <a:rPr dirty="0" sz="2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Emotion</a:t>
            </a:r>
            <a:r>
              <a:rPr dirty="0" sz="2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Detection</a:t>
            </a:r>
            <a:r>
              <a:rPr dirty="0" sz="2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function</a:t>
            </a:r>
            <a:r>
              <a:rPr dirty="0" sz="2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allows</a:t>
            </a:r>
            <a:r>
              <a:rPr dirty="0" sz="2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the</a:t>
            </a:r>
          </a:p>
          <a:p>
            <a:pPr marL="0" marR="0">
              <a:lnSpc>
                <a:spcPts val="2656"/>
              </a:lnSpc>
              <a:spcBef>
                <a:spcPts val="155"/>
              </a:spcBef>
              <a:spcAft>
                <a:spcPts val="0"/>
              </a:spcAft>
            </a:pPr>
            <a:r>
              <a:rPr dirty="0" sz="24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users</a:t>
            </a:r>
            <a:r>
              <a:rPr dirty="0" sz="2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to</a:t>
            </a:r>
            <a:r>
              <a:rPr dirty="0" sz="2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identify</a:t>
            </a:r>
            <a:r>
              <a:rPr dirty="0" sz="2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and</a:t>
            </a:r>
            <a:r>
              <a:rPr dirty="0" sz="2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interact</a:t>
            </a:r>
            <a:r>
              <a:rPr dirty="0" sz="2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freely</a:t>
            </a:r>
            <a:r>
              <a:rPr dirty="0" sz="2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with</a:t>
            </a:r>
            <a:r>
              <a:rPr dirty="0" sz="2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their</a:t>
            </a:r>
            <a:r>
              <a:rPr dirty="0" sz="2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social</a:t>
            </a:r>
            <a:r>
              <a:rPr dirty="0" sz="2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circle.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2052100" y="5920842"/>
            <a:ext cx="7800987" cy="3429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SMART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NAVIGATION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TOOL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FOR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VISUALLY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IMPAIRED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PEOPLE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1106784" y="6480389"/>
            <a:ext cx="306883" cy="1905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898989"/>
                </a:solidFill>
                <a:latin typeface="Calibri"/>
                <a:cs typeface="Calibri"/>
              </a:rPr>
              <a:t>10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213358" y="6516217"/>
            <a:ext cx="384125" cy="266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10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2708517" y="6516217"/>
            <a:ext cx="4313309" cy="266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IT19109190</a:t>
            </a:r>
            <a:r>
              <a:rPr dirty="0" sz="1800" spc="425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|</a:t>
            </a:r>
            <a:r>
              <a:rPr dirty="0" sz="1800" spc="79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KESHARA</a:t>
            </a: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S.R.D.S</a:t>
            </a:r>
            <a:r>
              <a:rPr dirty="0" sz="1800" spc="-87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|</a:t>
            </a:r>
            <a:r>
              <a:rPr dirty="0" sz="1800" spc="-46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2022-277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3572083" y="243090"/>
            <a:ext cx="4216128" cy="6746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5012"/>
              </a:lnSpc>
              <a:spcBef>
                <a:spcPts val="0"/>
              </a:spcBef>
              <a:spcAft>
                <a:spcPts val="0"/>
              </a:spcAft>
            </a:pPr>
            <a:r>
              <a:rPr dirty="0" sz="5400">
                <a:solidFill>
                  <a:srgbClr val="000000"/>
                </a:solidFill>
                <a:latin typeface="RLBKGU+TKVWID+Calibri-Light,Bold"/>
                <a:cs typeface="RLBKGU+TKVWID+Calibri-Light,Bold"/>
              </a:rPr>
              <a:t>Main</a:t>
            </a:r>
            <a:r>
              <a:rPr dirty="0" sz="5400" spc="-251">
                <a:solidFill>
                  <a:srgbClr val="000000"/>
                </a:solidFill>
                <a:latin typeface="RLBKGU+TKVWID+Calibri-Light,Bold"/>
                <a:cs typeface="RLBKGU+TKVWID+Calibri-Light,Bold"/>
              </a:rPr>
              <a:t> </a:t>
            </a:r>
            <a:r>
              <a:rPr dirty="0" sz="5400">
                <a:solidFill>
                  <a:srgbClr val="000000"/>
                </a:solidFill>
                <a:latin typeface="RLBKGU+TKVWID+Calibri-Light,Bold"/>
                <a:cs typeface="RLBKGU+TKVWID+Calibri-Light,Bold"/>
              </a:rPr>
              <a:t>objective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70557" y="1067203"/>
            <a:ext cx="10407153" cy="292183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751"/>
              </a:lnSpc>
              <a:spcBef>
                <a:spcPts val="0"/>
              </a:spcBef>
              <a:spcAft>
                <a:spcPts val="0"/>
              </a:spcAft>
            </a:pPr>
            <a:r>
              <a:rPr dirty="0" sz="3200" b="1">
                <a:solidFill>
                  <a:srgbClr val="333333"/>
                </a:solidFill>
                <a:latin typeface="Cambria"/>
                <a:cs typeface="Cambria"/>
              </a:rPr>
              <a:t>Develop</a:t>
            </a:r>
            <a:r>
              <a:rPr dirty="0" sz="3200" spc="2092" b="1">
                <a:solidFill>
                  <a:srgbClr val="333333"/>
                </a:solidFill>
                <a:latin typeface="Cambria"/>
                <a:cs typeface="Cambria"/>
              </a:rPr>
              <a:t> </a:t>
            </a:r>
            <a:r>
              <a:rPr dirty="0" sz="3200" b="1">
                <a:solidFill>
                  <a:srgbClr val="333333"/>
                </a:solidFill>
                <a:latin typeface="Cambria"/>
                <a:cs typeface="Cambria"/>
              </a:rPr>
              <a:t>a</a:t>
            </a:r>
            <a:r>
              <a:rPr dirty="0" sz="3200" spc="2345" b="1">
                <a:solidFill>
                  <a:srgbClr val="333333"/>
                </a:solidFill>
                <a:latin typeface="Cambria"/>
                <a:cs typeface="Cambria"/>
              </a:rPr>
              <a:t> </a:t>
            </a:r>
            <a:r>
              <a:rPr dirty="0" sz="3200" b="1">
                <a:solidFill>
                  <a:srgbClr val="333333"/>
                </a:solidFill>
                <a:latin typeface="Cambria"/>
                <a:cs typeface="Cambria"/>
              </a:rPr>
              <a:t>face</a:t>
            </a:r>
            <a:r>
              <a:rPr dirty="0" sz="3200" spc="2329" b="1">
                <a:solidFill>
                  <a:srgbClr val="333333"/>
                </a:solidFill>
                <a:latin typeface="Cambria"/>
                <a:cs typeface="Cambria"/>
              </a:rPr>
              <a:t> </a:t>
            </a:r>
            <a:r>
              <a:rPr dirty="0" sz="3200" b="1">
                <a:solidFill>
                  <a:srgbClr val="333333"/>
                </a:solidFill>
                <a:latin typeface="Cambria"/>
                <a:cs typeface="Cambria"/>
              </a:rPr>
              <a:t>detection</a:t>
            </a:r>
            <a:r>
              <a:rPr dirty="0" sz="3200" spc="2301" b="1">
                <a:solidFill>
                  <a:srgbClr val="333333"/>
                </a:solidFill>
                <a:latin typeface="Cambria"/>
                <a:cs typeface="Cambria"/>
              </a:rPr>
              <a:t> </a:t>
            </a:r>
            <a:r>
              <a:rPr dirty="0" sz="3200" b="1">
                <a:solidFill>
                  <a:srgbClr val="333333"/>
                </a:solidFill>
                <a:latin typeface="Cambria"/>
                <a:cs typeface="Cambria"/>
              </a:rPr>
              <a:t>algorithm</a:t>
            </a:r>
            <a:r>
              <a:rPr dirty="0" sz="3200" spc="2373" b="1">
                <a:solidFill>
                  <a:srgbClr val="333333"/>
                </a:solidFill>
                <a:latin typeface="Cambria"/>
                <a:cs typeface="Cambria"/>
              </a:rPr>
              <a:t> </a:t>
            </a:r>
            <a:r>
              <a:rPr dirty="0" sz="3200" b="1">
                <a:solidFill>
                  <a:srgbClr val="333333"/>
                </a:solidFill>
                <a:latin typeface="Cambria"/>
                <a:cs typeface="Cambria"/>
              </a:rPr>
              <a:t>for</a:t>
            </a:r>
            <a:r>
              <a:rPr dirty="0" sz="3200" spc="2367" b="1">
                <a:solidFill>
                  <a:srgbClr val="333333"/>
                </a:solidFill>
                <a:latin typeface="Cambria"/>
                <a:cs typeface="Cambria"/>
              </a:rPr>
              <a:t> </a:t>
            </a:r>
            <a:r>
              <a:rPr dirty="0" sz="3200" b="1">
                <a:solidFill>
                  <a:srgbClr val="333333"/>
                </a:solidFill>
                <a:latin typeface="Cambria"/>
                <a:cs typeface="Cambria"/>
              </a:rPr>
              <a:t>known</a:t>
            </a:r>
          </a:p>
          <a:p>
            <a:pPr marL="0" marR="0">
              <a:lnSpc>
                <a:spcPts val="3750"/>
              </a:lnSpc>
              <a:spcBef>
                <a:spcPts val="0"/>
              </a:spcBef>
              <a:spcAft>
                <a:spcPts val="0"/>
              </a:spcAft>
            </a:pPr>
            <a:r>
              <a:rPr dirty="0" sz="3200" b="1">
                <a:solidFill>
                  <a:srgbClr val="333333"/>
                </a:solidFill>
                <a:latin typeface="Cambria"/>
                <a:cs typeface="Cambria"/>
              </a:rPr>
              <a:t>individuals</a:t>
            </a:r>
            <a:r>
              <a:rPr dirty="0" sz="3200" spc="517" b="1">
                <a:solidFill>
                  <a:srgbClr val="333333"/>
                </a:solidFill>
                <a:latin typeface="Cambria"/>
                <a:cs typeface="Cambria"/>
              </a:rPr>
              <a:t> </a:t>
            </a:r>
            <a:r>
              <a:rPr dirty="0" sz="3200" b="1">
                <a:solidFill>
                  <a:srgbClr val="333333"/>
                </a:solidFill>
                <a:latin typeface="Cambria"/>
                <a:cs typeface="Cambria"/>
              </a:rPr>
              <a:t>of</a:t>
            </a:r>
            <a:r>
              <a:rPr dirty="0" sz="3200" spc="707" b="1">
                <a:solidFill>
                  <a:srgbClr val="333333"/>
                </a:solidFill>
                <a:latin typeface="Cambria"/>
                <a:cs typeface="Cambria"/>
              </a:rPr>
              <a:t> </a:t>
            </a:r>
            <a:r>
              <a:rPr dirty="0" sz="3200" b="1">
                <a:solidFill>
                  <a:srgbClr val="333333"/>
                </a:solidFill>
                <a:latin typeface="Cambria"/>
                <a:cs typeface="Cambria"/>
              </a:rPr>
              <a:t>the</a:t>
            </a:r>
            <a:r>
              <a:rPr dirty="0" sz="3200" spc="713" b="1">
                <a:solidFill>
                  <a:srgbClr val="333333"/>
                </a:solidFill>
                <a:latin typeface="Cambria"/>
                <a:cs typeface="Cambria"/>
              </a:rPr>
              <a:t> </a:t>
            </a:r>
            <a:r>
              <a:rPr dirty="0" sz="3200" b="1">
                <a:solidFill>
                  <a:srgbClr val="333333"/>
                </a:solidFill>
                <a:latin typeface="Cambria"/>
                <a:cs typeface="Cambria"/>
              </a:rPr>
              <a:t>visually</a:t>
            </a:r>
            <a:r>
              <a:rPr dirty="0" sz="3200" spc="550" b="1">
                <a:solidFill>
                  <a:srgbClr val="333333"/>
                </a:solidFill>
                <a:latin typeface="Cambria"/>
                <a:cs typeface="Cambria"/>
              </a:rPr>
              <a:t> </a:t>
            </a:r>
            <a:r>
              <a:rPr dirty="0" sz="3200" b="1">
                <a:solidFill>
                  <a:srgbClr val="333333"/>
                </a:solidFill>
                <a:latin typeface="Cambria"/>
                <a:cs typeface="Cambria"/>
              </a:rPr>
              <a:t>impaired</a:t>
            </a:r>
            <a:r>
              <a:rPr dirty="0" sz="3200" spc="592" b="1">
                <a:solidFill>
                  <a:srgbClr val="333333"/>
                </a:solidFill>
                <a:latin typeface="Cambria"/>
                <a:cs typeface="Cambria"/>
              </a:rPr>
              <a:t> </a:t>
            </a:r>
            <a:r>
              <a:rPr dirty="0" sz="3200" b="1">
                <a:solidFill>
                  <a:srgbClr val="333333"/>
                </a:solidFill>
                <a:latin typeface="Cambria"/>
                <a:cs typeface="Cambria"/>
              </a:rPr>
              <a:t>user</a:t>
            </a:r>
            <a:r>
              <a:rPr dirty="0" sz="3200" spc="713" b="1">
                <a:solidFill>
                  <a:srgbClr val="333333"/>
                </a:solidFill>
                <a:latin typeface="Cambria"/>
                <a:cs typeface="Cambria"/>
              </a:rPr>
              <a:t> </a:t>
            </a:r>
            <a:r>
              <a:rPr dirty="0" sz="3200" b="1">
                <a:solidFill>
                  <a:srgbClr val="333333"/>
                </a:solidFill>
                <a:latin typeface="Cambria"/>
                <a:cs typeface="Cambria"/>
              </a:rPr>
              <a:t>so</a:t>
            </a:r>
            <a:r>
              <a:rPr dirty="0" sz="3200" spc="713" b="1">
                <a:solidFill>
                  <a:srgbClr val="333333"/>
                </a:solidFill>
                <a:latin typeface="Cambria"/>
                <a:cs typeface="Cambria"/>
              </a:rPr>
              <a:t> </a:t>
            </a:r>
            <a:r>
              <a:rPr dirty="0" sz="3200" b="1">
                <a:solidFill>
                  <a:srgbClr val="333333"/>
                </a:solidFill>
                <a:latin typeface="Cambria"/>
                <a:cs typeface="Cambria"/>
              </a:rPr>
              <a:t>that</a:t>
            </a:r>
            <a:r>
              <a:rPr dirty="0" sz="3200" spc="725" b="1">
                <a:solidFill>
                  <a:srgbClr val="333333"/>
                </a:solidFill>
                <a:latin typeface="Cambria"/>
                <a:cs typeface="Cambria"/>
              </a:rPr>
              <a:t> </a:t>
            </a:r>
            <a:r>
              <a:rPr dirty="0" sz="3200" b="1">
                <a:solidFill>
                  <a:srgbClr val="333333"/>
                </a:solidFill>
                <a:latin typeface="Cambria"/>
                <a:cs typeface="Cambria"/>
              </a:rPr>
              <a:t>the</a:t>
            </a:r>
          </a:p>
          <a:p>
            <a:pPr marL="0" marR="0">
              <a:lnSpc>
                <a:spcPts val="3751"/>
              </a:lnSpc>
              <a:spcBef>
                <a:spcPts val="0"/>
              </a:spcBef>
              <a:spcAft>
                <a:spcPts val="0"/>
              </a:spcAft>
            </a:pPr>
            <a:r>
              <a:rPr dirty="0" sz="3200" b="1">
                <a:solidFill>
                  <a:srgbClr val="333333"/>
                </a:solidFill>
                <a:latin typeface="Cambria"/>
                <a:cs typeface="Cambria"/>
              </a:rPr>
              <a:t>user</a:t>
            </a:r>
            <a:r>
              <a:rPr dirty="0" sz="3200" spc="659" b="1">
                <a:solidFill>
                  <a:srgbClr val="333333"/>
                </a:solidFill>
                <a:latin typeface="Cambria"/>
                <a:cs typeface="Cambria"/>
              </a:rPr>
              <a:t> </a:t>
            </a:r>
            <a:r>
              <a:rPr dirty="0" sz="3200" b="1">
                <a:solidFill>
                  <a:srgbClr val="333333"/>
                </a:solidFill>
                <a:latin typeface="Cambria"/>
                <a:cs typeface="Cambria"/>
              </a:rPr>
              <a:t>can</a:t>
            </a:r>
            <a:r>
              <a:rPr dirty="0" sz="3200" spc="623" b="1">
                <a:solidFill>
                  <a:srgbClr val="333333"/>
                </a:solidFill>
                <a:latin typeface="Cambria"/>
                <a:cs typeface="Cambria"/>
              </a:rPr>
              <a:t> </a:t>
            </a:r>
            <a:r>
              <a:rPr dirty="0" sz="3200" b="1">
                <a:solidFill>
                  <a:srgbClr val="333333"/>
                </a:solidFill>
                <a:latin typeface="Cambria"/>
                <a:cs typeface="Cambria"/>
              </a:rPr>
              <a:t>easily</a:t>
            </a:r>
            <a:r>
              <a:rPr dirty="0" sz="3200" spc="486" b="1">
                <a:solidFill>
                  <a:srgbClr val="333333"/>
                </a:solidFill>
                <a:latin typeface="Cambria"/>
                <a:cs typeface="Cambria"/>
              </a:rPr>
              <a:t> </a:t>
            </a:r>
            <a:r>
              <a:rPr dirty="0" sz="3200" b="1">
                <a:solidFill>
                  <a:srgbClr val="333333"/>
                </a:solidFill>
                <a:latin typeface="Cambria"/>
                <a:cs typeface="Cambria"/>
              </a:rPr>
              <a:t>locate</a:t>
            </a:r>
            <a:r>
              <a:rPr dirty="0" sz="3200" spc="576" b="1">
                <a:solidFill>
                  <a:srgbClr val="333333"/>
                </a:solidFill>
                <a:latin typeface="Cambria"/>
                <a:cs typeface="Cambria"/>
              </a:rPr>
              <a:t> </a:t>
            </a:r>
            <a:r>
              <a:rPr dirty="0" sz="3200" b="1">
                <a:solidFill>
                  <a:srgbClr val="333333"/>
                </a:solidFill>
                <a:latin typeface="Cambria"/>
                <a:cs typeface="Cambria"/>
              </a:rPr>
              <a:t>his/her</a:t>
            </a:r>
            <a:r>
              <a:rPr dirty="0" sz="3200" spc="659" b="1">
                <a:solidFill>
                  <a:srgbClr val="333333"/>
                </a:solidFill>
                <a:latin typeface="Cambria"/>
                <a:cs typeface="Cambria"/>
              </a:rPr>
              <a:t> </a:t>
            </a:r>
            <a:r>
              <a:rPr dirty="0" sz="3200" b="1">
                <a:solidFill>
                  <a:srgbClr val="333333"/>
                </a:solidFill>
                <a:latin typeface="Cambria"/>
                <a:cs typeface="Cambria"/>
              </a:rPr>
              <a:t>loved</a:t>
            </a:r>
            <a:r>
              <a:rPr dirty="0" sz="3200" spc="343" b="1">
                <a:solidFill>
                  <a:srgbClr val="333333"/>
                </a:solidFill>
                <a:latin typeface="Cambria"/>
                <a:cs typeface="Cambria"/>
              </a:rPr>
              <a:t> </a:t>
            </a:r>
            <a:r>
              <a:rPr dirty="0" sz="3200" b="1">
                <a:solidFill>
                  <a:srgbClr val="333333"/>
                </a:solidFill>
                <a:latin typeface="Cambria"/>
                <a:cs typeface="Cambria"/>
              </a:rPr>
              <a:t>ones</a:t>
            </a:r>
            <a:r>
              <a:rPr dirty="0" sz="3200" spc="648" b="1">
                <a:solidFill>
                  <a:srgbClr val="333333"/>
                </a:solidFill>
                <a:latin typeface="Cambria"/>
                <a:cs typeface="Cambria"/>
              </a:rPr>
              <a:t> </a:t>
            </a:r>
            <a:r>
              <a:rPr dirty="0" sz="3200" b="1">
                <a:solidFill>
                  <a:srgbClr val="333333"/>
                </a:solidFill>
                <a:latin typeface="Cambria"/>
                <a:cs typeface="Cambria"/>
              </a:rPr>
              <a:t>and</a:t>
            </a:r>
            <a:r>
              <a:rPr dirty="0" sz="3200" spc="623" b="1">
                <a:solidFill>
                  <a:srgbClr val="333333"/>
                </a:solidFill>
                <a:latin typeface="Cambria"/>
                <a:cs typeface="Cambria"/>
              </a:rPr>
              <a:t> </a:t>
            </a:r>
            <a:r>
              <a:rPr dirty="0" sz="3200" b="1">
                <a:solidFill>
                  <a:srgbClr val="333333"/>
                </a:solidFill>
                <a:latin typeface="Cambria"/>
                <a:cs typeface="Cambria"/>
              </a:rPr>
              <a:t>obtain</a:t>
            </a:r>
          </a:p>
          <a:p>
            <a:pPr marL="0" marR="0">
              <a:lnSpc>
                <a:spcPts val="3751"/>
              </a:lnSpc>
              <a:spcBef>
                <a:spcPts val="49"/>
              </a:spcBef>
              <a:spcAft>
                <a:spcPts val="0"/>
              </a:spcAft>
            </a:pPr>
            <a:r>
              <a:rPr dirty="0" sz="3200" b="1">
                <a:solidFill>
                  <a:srgbClr val="333333"/>
                </a:solidFill>
                <a:latin typeface="Cambria"/>
                <a:cs typeface="Cambria"/>
              </a:rPr>
              <a:t>assistance</a:t>
            </a:r>
            <a:r>
              <a:rPr dirty="0" sz="3200" spc="2010" b="1">
                <a:solidFill>
                  <a:srgbClr val="333333"/>
                </a:solidFill>
                <a:latin typeface="Cambria"/>
                <a:cs typeface="Cambria"/>
              </a:rPr>
              <a:t> </a:t>
            </a:r>
            <a:r>
              <a:rPr dirty="0" sz="3200" b="1">
                <a:solidFill>
                  <a:srgbClr val="333333"/>
                </a:solidFill>
                <a:latin typeface="Cambria"/>
                <a:cs typeface="Cambria"/>
              </a:rPr>
              <a:t>when</a:t>
            </a:r>
            <a:r>
              <a:rPr dirty="0" sz="3200" spc="1925" b="1">
                <a:solidFill>
                  <a:srgbClr val="333333"/>
                </a:solidFill>
                <a:latin typeface="Cambria"/>
                <a:cs typeface="Cambria"/>
              </a:rPr>
              <a:t> </a:t>
            </a:r>
            <a:r>
              <a:rPr dirty="0" sz="3200" b="1">
                <a:solidFill>
                  <a:srgbClr val="333333"/>
                </a:solidFill>
                <a:latin typeface="Cambria"/>
                <a:cs typeface="Cambria"/>
              </a:rPr>
              <a:t>needed</a:t>
            </a:r>
            <a:r>
              <a:rPr dirty="0" sz="3200" spc="2011" b="1">
                <a:solidFill>
                  <a:srgbClr val="333333"/>
                </a:solidFill>
                <a:latin typeface="Cambria"/>
                <a:cs typeface="Cambria"/>
              </a:rPr>
              <a:t> </a:t>
            </a:r>
            <a:r>
              <a:rPr dirty="0" sz="3200" b="1">
                <a:solidFill>
                  <a:srgbClr val="333333"/>
                </a:solidFill>
                <a:latin typeface="Cambria"/>
                <a:cs typeface="Cambria"/>
              </a:rPr>
              <a:t>and</a:t>
            </a:r>
            <a:r>
              <a:rPr dirty="0" sz="3200" spc="1981" b="1">
                <a:solidFill>
                  <a:srgbClr val="333333"/>
                </a:solidFill>
                <a:latin typeface="Cambria"/>
                <a:cs typeface="Cambria"/>
              </a:rPr>
              <a:t> </a:t>
            </a:r>
            <a:r>
              <a:rPr dirty="0" sz="3200" b="1">
                <a:solidFill>
                  <a:srgbClr val="333333"/>
                </a:solidFill>
                <a:latin typeface="Cambria"/>
                <a:cs typeface="Cambria"/>
              </a:rPr>
              <a:t>pair</a:t>
            </a:r>
            <a:r>
              <a:rPr dirty="0" sz="3200" spc="1979" b="1">
                <a:solidFill>
                  <a:srgbClr val="333333"/>
                </a:solidFill>
                <a:latin typeface="Cambria"/>
                <a:cs typeface="Cambria"/>
              </a:rPr>
              <a:t> </a:t>
            </a:r>
            <a:r>
              <a:rPr dirty="0" sz="3200" b="1">
                <a:solidFill>
                  <a:srgbClr val="333333"/>
                </a:solidFill>
                <a:latin typeface="Cambria"/>
                <a:cs typeface="Cambria"/>
              </a:rPr>
              <a:t>with</a:t>
            </a:r>
            <a:r>
              <a:rPr dirty="0" sz="3200" spc="1990" b="1">
                <a:solidFill>
                  <a:srgbClr val="333333"/>
                </a:solidFill>
                <a:latin typeface="Cambria"/>
                <a:cs typeface="Cambria"/>
              </a:rPr>
              <a:t> </a:t>
            </a:r>
            <a:r>
              <a:rPr dirty="0" sz="3200" b="1">
                <a:solidFill>
                  <a:srgbClr val="333333"/>
                </a:solidFill>
                <a:latin typeface="Cambria"/>
                <a:cs typeface="Cambria"/>
              </a:rPr>
              <a:t>emotion</a:t>
            </a:r>
          </a:p>
          <a:p>
            <a:pPr marL="0" marR="0">
              <a:lnSpc>
                <a:spcPts val="3750"/>
              </a:lnSpc>
              <a:spcBef>
                <a:spcPts val="0"/>
              </a:spcBef>
              <a:spcAft>
                <a:spcPts val="0"/>
              </a:spcAft>
            </a:pPr>
            <a:r>
              <a:rPr dirty="0" sz="3200" b="1">
                <a:solidFill>
                  <a:srgbClr val="333333"/>
                </a:solidFill>
                <a:latin typeface="Cambria"/>
                <a:cs typeface="Cambria"/>
              </a:rPr>
              <a:t>detection</a:t>
            </a:r>
            <a:r>
              <a:rPr dirty="0" sz="3200" spc="41" b="1">
                <a:solidFill>
                  <a:srgbClr val="333333"/>
                </a:solidFill>
                <a:latin typeface="Cambria"/>
                <a:cs typeface="Cambria"/>
              </a:rPr>
              <a:t> </a:t>
            </a:r>
            <a:r>
              <a:rPr dirty="0" sz="3200" b="1">
                <a:solidFill>
                  <a:srgbClr val="333333"/>
                </a:solidFill>
                <a:latin typeface="Cambria"/>
                <a:cs typeface="Cambria"/>
              </a:rPr>
              <a:t>algorithm</a:t>
            </a:r>
            <a:r>
              <a:rPr dirty="0" sz="3200" spc="117" b="1">
                <a:solidFill>
                  <a:srgbClr val="333333"/>
                </a:solidFill>
                <a:latin typeface="Cambria"/>
                <a:cs typeface="Cambria"/>
              </a:rPr>
              <a:t> </a:t>
            </a:r>
            <a:r>
              <a:rPr dirty="0" sz="3200" b="1">
                <a:solidFill>
                  <a:srgbClr val="333333"/>
                </a:solidFill>
                <a:latin typeface="Cambria"/>
                <a:cs typeface="Cambria"/>
              </a:rPr>
              <a:t>to</a:t>
            </a:r>
            <a:r>
              <a:rPr dirty="0" sz="3200" spc="21" b="1">
                <a:solidFill>
                  <a:srgbClr val="333333"/>
                </a:solidFill>
                <a:latin typeface="Cambria"/>
                <a:cs typeface="Cambria"/>
              </a:rPr>
              <a:t> </a:t>
            </a:r>
            <a:r>
              <a:rPr dirty="0" sz="3200" b="1">
                <a:solidFill>
                  <a:srgbClr val="333333"/>
                </a:solidFill>
                <a:latin typeface="Cambria"/>
                <a:cs typeface="Cambria"/>
              </a:rPr>
              <a:t>increase</a:t>
            </a:r>
            <a:r>
              <a:rPr dirty="0" sz="3200" spc="15" b="1">
                <a:solidFill>
                  <a:srgbClr val="333333"/>
                </a:solidFill>
                <a:latin typeface="Cambria"/>
                <a:cs typeface="Cambria"/>
              </a:rPr>
              <a:t> </a:t>
            </a:r>
            <a:r>
              <a:rPr dirty="0" sz="3200" b="1">
                <a:solidFill>
                  <a:srgbClr val="333333"/>
                </a:solidFill>
                <a:latin typeface="Cambria"/>
                <a:cs typeface="Cambria"/>
              </a:rPr>
              <a:t>social</a:t>
            </a:r>
            <a:r>
              <a:rPr dirty="0" sz="3200" spc="117" b="1">
                <a:solidFill>
                  <a:srgbClr val="333333"/>
                </a:solidFill>
                <a:latin typeface="Cambria"/>
                <a:cs typeface="Cambria"/>
              </a:rPr>
              <a:t> </a:t>
            </a:r>
            <a:r>
              <a:rPr dirty="0" sz="3200" b="1">
                <a:solidFill>
                  <a:srgbClr val="333333"/>
                </a:solidFill>
                <a:latin typeface="Cambria"/>
                <a:cs typeface="Cambria"/>
              </a:rPr>
              <a:t>awareness</a:t>
            </a:r>
            <a:r>
              <a:rPr dirty="0" sz="3200" spc="-283" b="1">
                <a:solidFill>
                  <a:srgbClr val="333333"/>
                </a:solidFill>
                <a:latin typeface="Cambria"/>
                <a:cs typeface="Cambria"/>
              </a:rPr>
              <a:t> </a:t>
            </a:r>
            <a:r>
              <a:rPr dirty="0" sz="3200" b="1">
                <a:solidFill>
                  <a:srgbClr val="333333"/>
                </a:solidFill>
                <a:latin typeface="Cambria"/>
                <a:cs typeface="Cambria"/>
              </a:rPr>
              <a:t>while</a:t>
            </a:r>
          </a:p>
          <a:p>
            <a:pPr marL="0" marR="0">
              <a:lnSpc>
                <a:spcPts val="3751"/>
              </a:lnSpc>
              <a:spcBef>
                <a:spcPts val="49"/>
              </a:spcBef>
              <a:spcAft>
                <a:spcPts val="0"/>
              </a:spcAft>
            </a:pPr>
            <a:r>
              <a:rPr dirty="0" sz="3200" b="1">
                <a:solidFill>
                  <a:srgbClr val="333333"/>
                </a:solidFill>
                <a:latin typeface="Cambria"/>
                <a:cs typeface="Cambria"/>
              </a:rPr>
              <a:t>engaging</a:t>
            </a:r>
            <a:r>
              <a:rPr dirty="0" sz="3200" b="1">
                <a:solidFill>
                  <a:srgbClr val="333333"/>
                </a:solidFill>
                <a:latin typeface="Cambria"/>
                <a:cs typeface="Cambria"/>
              </a:rPr>
              <a:t> </a:t>
            </a:r>
            <a:r>
              <a:rPr dirty="0" sz="3200" b="1">
                <a:solidFill>
                  <a:srgbClr val="333333"/>
                </a:solidFill>
                <a:latin typeface="Cambria"/>
                <a:cs typeface="Cambria"/>
              </a:rPr>
              <a:t>in</a:t>
            </a:r>
            <a:r>
              <a:rPr dirty="0" sz="3200" b="1">
                <a:solidFill>
                  <a:srgbClr val="333333"/>
                </a:solidFill>
                <a:latin typeface="Cambria"/>
                <a:cs typeface="Cambria"/>
              </a:rPr>
              <a:t> </a:t>
            </a:r>
            <a:r>
              <a:rPr dirty="0" sz="3200" b="1">
                <a:solidFill>
                  <a:srgbClr val="333333"/>
                </a:solidFill>
                <a:latin typeface="Cambria"/>
                <a:cs typeface="Cambria"/>
              </a:rPr>
              <a:t>meaningful</a:t>
            </a:r>
            <a:r>
              <a:rPr dirty="0" sz="3200" b="1">
                <a:solidFill>
                  <a:srgbClr val="333333"/>
                </a:solidFill>
                <a:latin typeface="Cambria"/>
                <a:cs typeface="Cambria"/>
              </a:rPr>
              <a:t> </a:t>
            </a:r>
            <a:r>
              <a:rPr dirty="0" sz="3200" b="1">
                <a:solidFill>
                  <a:srgbClr val="333333"/>
                </a:solidFill>
                <a:latin typeface="Cambria"/>
                <a:cs typeface="Cambria"/>
              </a:rPr>
              <a:t>interactions.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052101" y="5920842"/>
            <a:ext cx="6435849" cy="3429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SMART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NAVIGATION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TOOL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FOR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VISUALLY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IMPAIR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1106784" y="6480389"/>
            <a:ext cx="306883" cy="1905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898989"/>
                </a:solidFill>
                <a:latin typeface="Calibri"/>
                <a:cs typeface="Calibri"/>
              </a:rPr>
              <a:t>11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13358" y="6516217"/>
            <a:ext cx="384125" cy="266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11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2708517" y="6516217"/>
            <a:ext cx="4313309" cy="266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IT19109190</a:t>
            </a:r>
            <a:r>
              <a:rPr dirty="0" sz="1800" spc="425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|</a:t>
            </a:r>
            <a:r>
              <a:rPr dirty="0" sz="1800" spc="79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KESHARA</a:t>
            </a: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S.R.D.S</a:t>
            </a:r>
            <a:r>
              <a:rPr dirty="0" sz="1800" spc="-87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|</a:t>
            </a:r>
            <a:r>
              <a:rPr dirty="0" sz="1800" spc="-46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2022-277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83014" y="513496"/>
            <a:ext cx="9140814" cy="11882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530485" marR="0">
              <a:lnSpc>
                <a:spcPts val="5012"/>
              </a:lnSpc>
              <a:spcBef>
                <a:spcPts val="0"/>
              </a:spcBef>
              <a:spcAft>
                <a:spcPts val="0"/>
              </a:spcAft>
            </a:pPr>
            <a:r>
              <a:rPr dirty="0" sz="5400">
                <a:solidFill>
                  <a:srgbClr val="000000"/>
                </a:solidFill>
                <a:latin typeface="RLBKGU+TKVWID+Calibri-Light,Bold"/>
                <a:cs typeface="RLBKGU+TKVWID+Calibri-Light,Bold"/>
              </a:rPr>
              <a:t>Specific</a:t>
            </a:r>
            <a:r>
              <a:rPr dirty="0" sz="5400" spc="-238">
                <a:solidFill>
                  <a:srgbClr val="000000"/>
                </a:solidFill>
                <a:latin typeface="RLBKGU+TKVWID+Calibri-Light,Bold"/>
                <a:cs typeface="RLBKGU+TKVWID+Calibri-Light,Bold"/>
              </a:rPr>
              <a:t> </a:t>
            </a:r>
            <a:r>
              <a:rPr dirty="0" sz="5400">
                <a:solidFill>
                  <a:srgbClr val="000000"/>
                </a:solidFill>
                <a:latin typeface="RLBKGU+TKVWID+Calibri-Light,Bold"/>
                <a:cs typeface="RLBKGU+TKVWID+Calibri-Light,Bold"/>
              </a:rPr>
              <a:t>objectives</a:t>
            </a:r>
          </a:p>
          <a:p>
            <a:pPr marL="0" marR="0">
              <a:lnSpc>
                <a:spcPts val="2600"/>
              </a:lnSpc>
              <a:spcBef>
                <a:spcPts val="1011"/>
              </a:spcBef>
              <a:spcAft>
                <a:spcPts val="0"/>
              </a:spcAft>
            </a:pPr>
            <a:r>
              <a:rPr dirty="0" sz="2650" spc="340">
                <a:solidFill>
                  <a:srgbClr val="000000"/>
                </a:solidFill>
                <a:latin typeface="TMDVBA+IKNIOJ+Wingdings-Regular"/>
                <a:cs typeface="TMDVBA+IKNIOJ+Wingdings-Regular"/>
              </a:rPr>
              <a:t>v</a:t>
            </a:r>
            <a:r>
              <a:rPr dirty="0" sz="2600" b="1">
                <a:solidFill>
                  <a:srgbClr val="000000"/>
                </a:solidFill>
                <a:latin typeface="Calibri"/>
                <a:cs typeface="Calibri"/>
              </a:rPr>
              <a:t>Storage</a:t>
            </a:r>
            <a:r>
              <a:rPr dirty="0" sz="2600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600" b="1">
                <a:solidFill>
                  <a:srgbClr val="000000"/>
                </a:solidFill>
                <a:latin typeface="Calibri"/>
                <a:cs typeface="Calibri"/>
              </a:rPr>
              <a:t>of</a:t>
            </a:r>
            <a:r>
              <a:rPr dirty="0" sz="2600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600" b="1">
                <a:solidFill>
                  <a:srgbClr val="000000"/>
                </a:solidFill>
                <a:latin typeface="Calibri"/>
                <a:cs typeface="Calibri"/>
              </a:rPr>
              <a:t>biometric</a:t>
            </a:r>
            <a:r>
              <a:rPr dirty="0" sz="2600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600" b="1">
                <a:solidFill>
                  <a:srgbClr val="000000"/>
                </a:solidFill>
                <a:latin typeface="Calibri"/>
                <a:cs typeface="Calibri"/>
              </a:rPr>
              <a:t>data</a:t>
            </a:r>
            <a:r>
              <a:rPr dirty="0" sz="2600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600" b="1">
                <a:solidFill>
                  <a:srgbClr val="000000"/>
                </a:solidFill>
                <a:latin typeface="Calibri"/>
                <a:cs typeface="Calibri"/>
              </a:rPr>
              <a:t>of</a:t>
            </a:r>
            <a:r>
              <a:rPr dirty="0" sz="2600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600" b="1">
                <a:solidFill>
                  <a:srgbClr val="000000"/>
                </a:solidFill>
                <a:latin typeface="Calibri"/>
                <a:cs typeface="Calibri"/>
              </a:rPr>
              <a:t>each</a:t>
            </a:r>
            <a:r>
              <a:rPr dirty="0" sz="2600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600" b="1">
                <a:solidFill>
                  <a:srgbClr val="000000"/>
                </a:solidFill>
                <a:latin typeface="Calibri"/>
                <a:cs typeface="Calibri"/>
              </a:rPr>
              <a:t>known</a:t>
            </a:r>
            <a:r>
              <a:rPr dirty="0" sz="2600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600" b="1">
                <a:solidFill>
                  <a:srgbClr val="000000"/>
                </a:solidFill>
                <a:latin typeface="Calibri"/>
                <a:cs typeface="Calibri"/>
              </a:rPr>
              <a:t>individual</a:t>
            </a:r>
            <a:r>
              <a:rPr dirty="0" sz="2600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600" b="1">
                <a:solidFill>
                  <a:srgbClr val="000000"/>
                </a:solidFill>
                <a:latin typeface="Calibri"/>
                <a:cs typeface="Calibri"/>
              </a:rPr>
              <a:t>of</a:t>
            </a:r>
            <a:r>
              <a:rPr dirty="0" sz="2600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600" b="1">
                <a:solidFill>
                  <a:srgbClr val="000000"/>
                </a:solidFill>
                <a:latin typeface="Calibri"/>
                <a:cs typeface="Calibri"/>
              </a:rPr>
              <a:t>the</a:t>
            </a:r>
            <a:r>
              <a:rPr dirty="0" sz="2600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600" b="1">
                <a:solidFill>
                  <a:srgbClr val="000000"/>
                </a:solidFill>
                <a:latin typeface="Calibri"/>
                <a:cs typeface="Calibri"/>
              </a:rPr>
              <a:t>user.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83014" y="2068759"/>
            <a:ext cx="8736427" cy="8375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6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650" spc="340">
                <a:solidFill>
                  <a:srgbClr val="000000"/>
                </a:solidFill>
                <a:latin typeface="TMDVBA+IKNIOJ+Wingdings-Regular"/>
                <a:cs typeface="TMDVBA+IKNIOJ+Wingdings-Regular"/>
              </a:rPr>
              <a:t>v</a:t>
            </a:r>
            <a:r>
              <a:rPr dirty="0" sz="2600" b="1">
                <a:solidFill>
                  <a:srgbClr val="000000"/>
                </a:solidFill>
                <a:latin typeface="Calibri"/>
                <a:cs typeface="Calibri"/>
              </a:rPr>
              <a:t>Accurate</a:t>
            </a:r>
            <a:r>
              <a:rPr dirty="0" sz="2600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600" b="1">
                <a:solidFill>
                  <a:srgbClr val="000000"/>
                </a:solidFill>
                <a:latin typeface="Calibri"/>
                <a:cs typeface="Calibri"/>
              </a:rPr>
              <a:t>face</a:t>
            </a:r>
            <a:r>
              <a:rPr dirty="0" sz="2600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600" b="1">
                <a:solidFill>
                  <a:srgbClr val="000000"/>
                </a:solidFill>
                <a:latin typeface="Calibri"/>
                <a:cs typeface="Calibri"/>
              </a:rPr>
              <a:t>identification</a:t>
            </a:r>
            <a:r>
              <a:rPr dirty="0" sz="2600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600" b="1">
                <a:solidFill>
                  <a:srgbClr val="000000"/>
                </a:solidFill>
                <a:latin typeface="Calibri"/>
                <a:cs typeface="Calibri"/>
              </a:rPr>
              <a:t>of</a:t>
            </a:r>
            <a:r>
              <a:rPr dirty="0" sz="2600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600" b="1">
                <a:solidFill>
                  <a:srgbClr val="000000"/>
                </a:solidFill>
                <a:latin typeface="Calibri"/>
                <a:cs typeface="Calibri"/>
              </a:rPr>
              <a:t>known</a:t>
            </a:r>
            <a:r>
              <a:rPr dirty="0" sz="2600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600" b="1">
                <a:solidFill>
                  <a:srgbClr val="000000"/>
                </a:solidFill>
                <a:latin typeface="Calibri"/>
                <a:cs typeface="Calibri"/>
              </a:rPr>
              <a:t>individuals</a:t>
            </a:r>
            <a:r>
              <a:rPr dirty="0" sz="2600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600" b="1">
                <a:solidFill>
                  <a:srgbClr val="000000"/>
                </a:solidFill>
                <a:latin typeface="Calibri"/>
                <a:cs typeface="Calibri"/>
              </a:rPr>
              <a:t>in</a:t>
            </a:r>
            <a:r>
              <a:rPr dirty="0" sz="2600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600" b="1">
                <a:solidFill>
                  <a:srgbClr val="000000"/>
                </a:solidFill>
                <a:latin typeface="Calibri"/>
                <a:cs typeface="Calibri"/>
              </a:rPr>
              <a:t>multiple</a:t>
            </a:r>
          </a:p>
          <a:p>
            <a:pPr marL="342900" marR="0">
              <a:lnSpc>
                <a:spcPts val="2600"/>
              </a:lnSpc>
              <a:spcBef>
                <a:spcPts val="662"/>
              </a:spcBef>
              <a:spcAft>
                <a:spcPts val="0"/>
              </a:spcAft>
            </a:pPr>
            <a:r>
              <a:rPr dirty="0" sz="2600" b="1">
                <a:solidFill>
                  <a:srgbClr val="000000"/>
                </a:solidFill>
                <a:latin typeface="Calibri"/>
                <a:cs typeface="Calibri"/>
              </a:rPr>
              <a:t>environments.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83014" y="3257479"/>
            <a:ext cx="7598782" cy="42318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6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650" spc="340">
                <a:solidFill>
                  <a:srgbClr val="000000"/>
                </a:solidFill>
                <a:latin typeface="TMDVBA+IKNIOJ+Wingdings-Regular"/>
                <a:cs typeface="TMDVBA+IKNIOJ+Wingdings-Regular"/>
              </a:rPr>
              <a:t>v</a:t>
            </a:r>
            <a:r>
              <a:rPr dirty="0" sz="2600" b="1">
                <a:solidFill>
                  <a:srgbClr val="000000"/>
                </a:solidFill>
                <a:latin typeface="Calibri"/>
                <a:cs typeface="Calibri"/>
              </a:rPr>
              <a:t>Accurate</a:t>
            </a:r>
            <a:r>
              <a:rPr dirty="0" sz="2600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600" b="1">
                <a:solidFill>
                  <a:srgbClr val="000000"/>
                </a:solidFill>
                <a:latin typeface="Calibri"/>
                <a:cs typeface="Calibri"/>
              </a:rPr>
              <a:t>emotion</a:t>
            </a:r>
            <a:r>
              <a:rPr dirty="0" sz="2600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600" b="1">
                <a:solidFill>
                  <a:srgbClr val="000000"/>
                </a:solidFill>
                <a:latin typeface="Calibri"/>
                <a:cs typeface="Calibri"/>
              </a:rPr>
              <a:t>detection</a:t>
            </a:r>
            <a:r>
              <a:rPr dirty="0" sz="2600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600" b="1">
                <a:solidFill>
                  <a:srgbClr val="000000"/>
                </a:solidFill>
                <a:latin typeface="Calibri"/>
                <a:cs typeface="Calibri"/>
              </a:rPr>
              <a:t>of</a:t>
            </a:r>
            <a:r>
              <a:rPr dirty="0" sz="2600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600" b="1">
                <a:solidFill>
                  <a:srgbClr val="000000"/>
                </a:solidFill>
                <a:latin typeface="Calibri"/>
                <a:cs typeface="Calibri"/>
              </a:rPr>
              <a:t>identified</a:t>
            </a:r>
            <a:r>
              <a:rPr dirty="0" sz="2600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600" b="1">
                <a:solidFill>
                  <a:srgbClr val="000000"/>
                </a:solidFill>
                <a:latin typeface="Calibri"/>
                <a:cs typeface="Calibri"/>
              </a:rPr>
              <a:t>individual.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83014" y="4049958"/>
            <a:ext cx="9043240" cy="8375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6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650" spc="340">
                <a:solidFill>
                  <a:srgbClr val="000000"/>
                </a:solidFill>
                <a:latin typeface="TMDVBA+IKNIOJ+Wingdings-Regular"/>
                <a:cs typeface="TMDVBA+IKNIOJ+Wingdings-Regular"/>
              </a:rPr>
              <a:t>v</a:t>
            </a:r>
            <a:r>
              <a:rPr dirty="0" sz="2600" b="1">
                <a:solidFill>
                  <a:srgbClr val="000000"/>
                </a:solidFill>
                <a:latin typeface="Calibri"/>
                <a:cs typeface="Calibri"/>
              </a:rPr>
              <a:t>Voice</a:t>
            </a:r>
            <a:r>
              <a:rPr dirty="0" sz="2600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600" b="1">
                <a:solidFill>
                  <a:srgbClr val="000000"/>
                </a:solidFill>
                <a:latin typeface="Calibri"/>
                <a:cs typeface="Calibri"/>
              </a:rPr>
              <a:t>confirmation</a:t>
            </a:r>
            <a:r>
              <a:rPr dirty="0" sz="2600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600" b="1">
                <a:solidFill>
                  <a:srgbClr val="000000"/>
                </a:solidFill>
                <a:latin typeface="Calibri"/>
                <a:cs typeface="Calibri"/>
              </a:rPr>
              <a:t>and</a:t>
            </a:r>
            <a:r>
              <a:rPr dirty="0" sz="2600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600" b="1">
                <a:solidFill>
                  <a:srgbClr val="000000"/>
                </a:solidFill>
                <a:latin typeface="Calibri"/>
                <a:cs typeface="Calibri"/>
              </a:rPr>
              <a:t>audio</a:t>
            </a:r>
            <a:r>
              <a:rPr dirty="0" sz="2600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600" b="1">
                <a:solidFill>
                  <a:srgbClr val="000000"/>
                </a:solidFill>
                <a:latin typeface="Calibri"/>
                <a:cs typeface="Calibri"/>
              </a:rPr>
              <a:t>output</a:t>
            </a:r>
            <a:r>
              <a:rPr dirty="0" sz="2600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600" b="1">
                <a:solidFill>
                  <a:srgbClr val="000000"/>
                </a:solidFill>
                <a:latin typeface="Calibri"/>
                <a:cs typeface="Calibri"/>
              </a:rPr>
              <a:t>of</a:t>
            </a:r>
            <a:r>
              <a:rPr dirty="0" sz="2600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600" b="1">
                <a:solidFill>
                  <a:srgbClr val="000000"/>
                </a:solidFill>
                <a:latin typeface="Calibri"/>
                <a:cs typeface="Calibri"/>
              </a:rPr>
              <a:t>identified</a:t>
            </a:r>
            <a:r>
              <a:rPr dirty="0" sz="2600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600" b="1">
                <a:solidFill>
                  <a:srgbClr val="000000"/>
                </a:solidFill>
                <a:latin typeface="Calibri"/>
                <a:cs typeface="Calibri"/>
              </a:rPr>
              <a:t>individual</a:t>
            </a:r>
            <a:r>
              <a:rPr dirty="0" sz="2600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600" b="1">
                <a:solidFill>
                  <a:srgbClr val="000000"/>
                </a:solidFill>
                <a:latin typeface="Calibri"/>
                <a:cs typeface="Calibri"/>
              </a:rPr>
              <a:t>&amp;</a:t>
            </a:r>
          </a:p>
          <a:p>
            <a:pPr marL="342900" marR="0">
              <a:lnSpc>
                <a:spcPts val="2600"/>
              </a:lnSpc>
              <a:spcBef>
                <a:spcPts val="662"/>
              </a:spcBef>
              <a:spcAft>
                <a:spcPts val="0"/>
              </a:spcAft>
            </a:pPr>
            <a:r>
              <a:rPr dirty="0" sz="2600" b="1">
                <a:solidFill>
                  <a:srgbClr val="000000"/>
                </a:solidFill>
                <a:latin typeface="Calibri"/>
                <a:cs typeface="Calibri"/>
              </a:rPr>
              <a:t>emotional</a:t>
            </a:r>
            <a:r>
              <a:rPr dirty="0" sz="2600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600" b="1">
                <a:solidFill>
                  <a:srgbClr val="000000"/>
                </a:solidFill>
                <a:latin typeface="Calibri"/>
                <a:cs typeface="Calibri"/>
              </a:rPr>
              <a:t>aspect.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83014" y="5238680"/>
            <a:ext cx="6537135" cy="42318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6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650" spc="340">
                <a:solidFill>
                  <a:srgbClr val="000000"/>
                </a:solidFill>
                <a:latin typeface="TMDVBA+IKNIOJ+Wingdings-Regular"/>
                <a:cs typeface="TMDVBA+IKNIOJ+Wingdings-Regular"/>
              </a:rPr>
              <a:t>v</a:t>
            </a:r>
            <a:r>
              <a:rPr dirty="0" sz="2600" b="1">
                <a:solidFill>
                  <a:srgbClr val="000000"/>
                </a:solidFill>
                <a:latin typeface="Calibri"/>
                <a:cs typeface="Calibri"/>
              </a:rPr>
              <a:t>Face</a:t>
            </a:r>
            <a:r>
              <a:rPr dirty="0" sz="2600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600" b="1">
                <a:solidFill>
                  <a:srgbClr val="000000"/>
                </a:solidFill>
                <a:latin typeface="Calibri"/>
                <a:cs typeface="Calibri"/>
              </a:rPr>
              <a:t>recognition</a:t>
            </a:r>
            <a:r>
              <a:rPr dirty="0" sz="2600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600" b="1">
                <a:solidFill>
                  <a:srgbClr val="000000"/>
                </a:solidFill>
                <a:latin typeface="Calibri"/>
                <a:cs typeface="Calibri"/>
              </a:rPr>
              <a:t>using</a:t>
            </a:r>
            <a:r>
              <a:rPr dirty="0" sz="2600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600" b="1">
                <a:solidFill>
                  <a:srgbClr val="000000"/>
                </a:solidFill>
                <a:latin typeface="Calibri"/>
                <a:cs typeface="Calibri"/>
              </a:rPr>
              <a:t>partial</a:t>
            </a:r>
            <a:r>
              <a:rPr dirty="0" sz="2600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600" b="1">
                <a:solidFill>
                  <a:srgbClr val="000000"/>
                </a:solidFill>
                <a:latin typeface="Calibri"/>
                <a:cs typeface="Calibri"/>
              </a:rPr>
              <a:t>facial</a:t>
            </a:r>
            <a:r>
              <a:rPr dirty="0" sz="2600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600" b="1">
                <a:solidFill>
                  <a:srgbClr val="000000"/>
                </a:solidFill>
                <a:latin typeface="Calibri"/>
                <a:cs typeface="Calibri"/>
              </a:rPr>
              <a:t>features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2052100" y="5920842"/>
            <a:ext cx="7800987" cy="3429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SMART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NAVIGATION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TOOL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FOR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VISUALLY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IMPAIRED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PEOPLE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1106784" y="6480389"/>
            <a:ext cx="306883" cy="1905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898989"/>
                </a:solidFill>
                <a:latin typeface="Calibri"/>
                <a:cs typeface="Calibri"/>
              </a:rPr>
              <a:t>12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213358" y="6516217"/>
            <a:ext cx="384125" cy="266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12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2708517" y="6516217"/>
            <a:ext cx="4313309" cy="266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IT19109190</a:t>
            </a:r>
            <a:r>
              <a:rPr dirty="0" sz="1800" spc="425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|</a:t>
            </a:r>
            <a:r>
              <a:rPr dirty="0" sz="1800" spc="79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KESHARA</a:t>
            </a: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S.R.D.S</a:t>
            </a:r>
            <a:r>
              <a:rPr dirty="0" sz="1800" spc="-87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|</a:t>
            </a:r>
            <a:r>
              <a:rPr dirty="0" sz="1800" spc="-46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2022-277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172394" y="892886"/>
            <a:ext cx="7211251" cy="7454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5569"/>
              </a:lnSpc>
              <a:spcBef>
                <a:spcPts val="0"/>
              </a:spcBef>
              <a:spcAft>
                <a:spcPts val="0"/>
              </a:spcAft>
            </a:pPr>
            <a:r>
              <a:rPr dirty="0" sz="6000">
                <a:solidFill>
                  <a:srgbClr val="000000"/>
                </a:solidFill>
                <a:latin typeface="RLBKGU+TKVWID+Calibri-Light,Bold"/>
                <a:cs typeface="RLBKGU+TKVWID+Calibri-Light,Bold"/>
              </a:rPr>
              <a:t>Research</a:t>
            </a:r>
            <a:r>
              <a:rPr dirty="0" sz="6000" spc="-278">
                <a:solidFill>
                  <a:srgbClr val="000000"/>
                </a:solidFill>
                <a:latin typeface="RLBKGU+TKVWID+Calibri-Light,Bold"/>
                <a:cs typeface="RLBKGU+TKVWID+Calibri-Light,Bold"/>
              </a:rPr>
              <a:t> </a:t>
            </a:r>
            <a:r>
              <a:rPr dirty="0" sz="6000">
                <a:solidFill>
                  <a:srgbClr val="000000"/>
                </a:solidFill>
                <a:latin typeface="RLBKGU+TKVWID+Calibri-Light,Bold"/>
                <a:cs typeface="RLBKGU+TKVWID+Calibri-Light,Bold"/>
              </a:rPr>
              <a:t>Methodology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052100" y="5920842"/>
            <a:ext cx="7800987" cy="3429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SMART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NAVIGATION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TOOL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FOR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VISUALLY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IMPAIRED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PEOPLE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106784" y="6480389"/>
            <a:ext cx="306883" cy="1905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898989"/>
                </a:solidFill>
                <a:latin typeface="Calibri"/>
                <a:cs typeface="Calibri"/>
              </a:rPr>
              <a:t>13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13358" y="6516217"/>
            <a:ext cx="384125" cy="266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13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708517" y="6516217"/>
            <a:ext cx="4313309" cy="266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IT19109190</a:t>
            </a:r>
            <a:r>
              <a:rPr dirty="0" sz="1800" spc="425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|</a:t>
            </a:r>
            <a:r>
              <a:rPr dirty="0" sz="1800" spc="79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KESHARA</a:t>
            </a: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S.R.D.S</a:t>
            </a:r>
            <a:r>
              <a:rPr dirty="0" sz="1800" spc="-87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|</a:t>
            </a:r>
            <a:r>
              <a:rPr dirty="0" sz="1800" spc="-46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2022-277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519489" y="190876"/>
            <a:ext cx="4527154" cy="6746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5012"/>
              </a:lnSpc>
              <a:spcBef>
                <a:spcPts val="0"/>
              </a:spcBef>
              <a:spcAft>
                <a:spcPts val="0"/>
              </a:spcAft>
            </a:pPr>
            <a:r>
              <a:rPr dirty="0" sz="5400">
                <a:solidFill>
                  <a:srgbClr val="000000"/>
                </a:solidFill>
                <a:latin typeface="RLBKGU+TKVWID+Calibri-Light,Bold"/>
                <a:cs typeface="RLBKGU+TKVWID+Calibri-Light,Bold"/>
              </a:rPr>
              <a:t>System</a:t>
            </a:r>
            <a:r>
              <a:rPr dirty="0" sz="5400" spc="-234">
                <a:solidFill>
                  <a:srgbClr val="000000"/>
                </a:solidFill>
                <a:latin typeface="RLBKGU+TKVWID+Calibri-Light,Bold"/>
                <a:cs typeface="RLBKGU+TKVWID+Calibri-Light,Bold"/>
              </a:rPr>
              <a:t> </a:t>
            </a:r>
            <a:r>
              <a:rPr dirty="0" sz="5400">
                <a:solidFill>
                  <a:srgbClr val="000000"/>
                </a:solidFill>
                <a:latin typeface="RLBKGU+TKVWID+Calibri-Light,Bold"/>
                <a:cs typeface="RLBKGU+TKVWID+Calibri-Light,Bold"/>
              </a:rPr>
              <a:t>diagram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052100" y="5920842"/>
            <a:ext cx="7800987" cy="3429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SMART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NAVIGATION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TOOL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FOR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VISUALLY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IMPAIRED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PEOPLE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106784" y="6480389"/>
            <a:ext cx="306883" cy="1905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898989"/>
                </a:solidFill>
                <a:latin typeface="Calibri"/>
                <a:cs typeface="Calibri"/>
              </a:rPr>
              <a:t>14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13358" y="6516217"/>
            <a:ext cx="384125" cy="266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14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708517" y="6516217"/>
            <a:ext cx="4313309" cy="266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IT19109190</a:t>
            </a:r>
            <a:r>
              <a:rPr dirty="0" sz="1800" spc="425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|</a:t>
            </a:r>
            <a:r>
              <a:rPr dirty="0" sz="1800" spc="79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KESHARA</a:t>
            </a: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S.R.D.S</a:t>
            </a:r>
            <a:r>
              <a:rPr dirty="0" sz="1800" spc="-87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|</a:t>
            </a:r>
            <a:r>
              <a:rPr dirty="0" sz="1800" spc="-46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2022-277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502494" y="583160"/>
            <a:ext cx="7494015" cy="5567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084"/>
              </a:lnSpc>
              <a:spcBef>
                <a:spcPts val="0"/>
              </a:spcBef>
              <a:spcAft>
                <a:spcPts val="0"/>
              </a:spcAft>
            </a:pPr>
            <a:r>
              <a:rPr dirty="0" sz="4400">
                <a:solidFill>
                  <a:srgbClr val="000000"/>
                </a:solidFill>
                <a:latin typeface="RLBKGU+TKVWID+Calibri-Light,Bold"/>
                <a:cs typeface="RLBKGU+TKVWID+Calibri-Light,Bold"/>
              </a:rPr>
              <a:t>General</a:t>
            </a:r>
            <a:r>
              <a:rPr dirty="0" sz="4400" spc="-184">
                <a:solidFill>
                  <a:srgbClr val="000000"/>
                </a:solidFill>
                <a:latin typeface="RLBKGU+TKVWID+Calibri-Light,Bold"/>
                <a:cs typeface="RLBKGU+TKVWID+Calibri-Light,Bold"/>
              </a:rPr>
              <a:t> </a:t>
            </a:r>
            <a:r>
              <a:rPr dirty="0" sz="4400">
                <a:solidFill>
                  <a:srgbClr val="000000"/>
                </a:solidFill>
                <a:latin typeface="RLBKGU+TKVWID+Calibri-Light,Bold"/>
                <a:cs typeface="RLBKGU+TKVWID+Calibri-Light,Bold"/>
              </a:rPr>
              <a:t>Overview</a:t>
            </a:r>
            <a:r>
              <a:rPr dirty="0" sz="4400" spc="-185">
                <a:solidFill>
                  <a:srgbClr val="000000"/>
                </a:solidFill>
                <a:latin typeface="RLBKGU+TKVWID+Calibri-Light,Bold"/>
                <a:cs typeface="RLBKGU+TKVWID+Calibri-Light,Bold"/>
              </a:rPr>
              <a:t> </a:t>
            </a:r>
            <a:r>
              <a:rPr dirty="0" sz="4400">
                <a:solidFill>
                  <a:srgbClr val="000000"/>
                </a:solidFill>
                <a:latin typeface="RLBKGU+TKVWID+Calibri-Light,Bold"/>
                <a:cs typeface="RLBKGU+TKVWID+Calibri-Light,Bold"/>
              </a:rPr>
              <a:t>of</a:t>
            </a:r>
            <a:r>
              <a:rPr dirty="0" sz="4400" spc="-199">
                <a:solidFill>
                  <a:srgbClr val="000000"/>
                </a:solidFill>
                <a:latin typeface="RLBKGU+TKVWID+Calibri-Light,Bold"/>
                <a:cs typeface="RLBKGU+TKVWID+Calibri-Light,Bold"/>
              </a:rPr>
              <a:t> </a:t>
            </a:r>
            <a:r>
              <a:rPr dirty="0" sz="4400">
                <a:solidFill>
                  <a:srgbClr val="000000"/>
                </a:solidFill>
                <a:latin typeface="RLBKGU+TKVWID+Calibri-Light,Bold"/>
                <a:cs typeface="RLBKGU+TKVWID+Calibri-Light,Bold"/>
              </a:rPr>
              <a:t>Component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052100" y="5920842"/>
            <a:ext cx="7800987" cy="3429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SMART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NAVIGATION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TOOL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FOR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VISUALLY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IMPAIRED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PEOPLE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708517" y="6516217"/>
            <a:ext cx="4313309" cy="266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IT19109190</a:t>
            </a:r>
            <a:r>
              <a:rPr dirty="0" sz="1800" spc="425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|</a:t>
            </a:r>
            <a:r>
              <a:rPr dirty="0" sz="1800" spc="79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KESHARA</a:t>
            </a: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S.R.D.S</a:t>
            </a:r>
            <a:r>
              <a:rPr dirty="0" sz="1800" spc="-87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|</a:t>
            </a:r>
            <a:r>
              <a:rPr dirty="0" sz="1800" spc="-46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2022-277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3296096" y="412699"/>
            <a:ext cx="5728826" cy="50963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712"/>
              </a:lnSpc>
              <a:spcBef>
                <a:spcPts val="0"/>
              </a:spcBef>
              <a:spcAft>
                <a:spcPts val="0"/>
              </a:spcAft>
            </a:pPr>
            <a:r>
              <a:rPr dirty="0" sz="4000">
                <a:solidFill>
                  <a:srgbClr val="000000"/>
                </a:solidFill>
                <a:latin typeface="RLBKGU+TKVWID+Calibri-Light,Bold"/>
                <a:cs typeface="RLBKGU+TKVWID+Calibri-Light,Bold"/>
              </a:rPr>
              <a:t>Methodology</a:t>
            </a:r>
            <a:r>
              <a:rPr dirty="0" sz="4000" spc="-178">
                <a:solidFill>
                  <a:srgbClr val="000000"/>
                </a:solidFill>
                <a:latin typeface="RLBKGU+TKVWID+Calibri-Light,Bold"/>
                <a:cs typeface="RLBKGU+TKVWID+Calibri-Light,Bold"/>
              </a:rPr>
              <a:t> </a:t>
            </a:r>
            <a:r>
              <a:rPr dirty="0" sz="4000">
                <a:solidFill>
                  <a:srgbClr val="000000"/>
                </a:solidFill>
                <a:latin typeface="RLBKGU+TKVWID+Calibri-Light,Bold"/>
                <a:cs typeface="RLBKGU+TKVWID+Calibri-Light,Bold"/>
              </a:rPr>
              <a:t>Major</a:t>
            </a:r>
            <a:r>
              <a:rPr dirty="0" sz="4000" spc="-176">
                <a:solidFill>
                  <a:srgbClr val="000000"/>
                </a:solidFill>
                <a:latin typeface="RLBKGU+TKVWID+Calibri-Light,Bold"/>
                <a:cs typeface="RLBKGU+TKVWID+Calibri-Light,Bold"/>
              </a:rPr>
              <a:t> </a:t>
            </a:r>
            <a:r>
              <a:rPr dirty="0" sz="4000">
                <a:solidFill>
                  <a:srgbClr val="000000"/>
                </a:solidFill>
                <a:latin typeface="RLBKGU+TKVWID+Calibri-Light,Bold"/>
                <a:cs typeface="RLBKGU+TKVWID+Calibri-Light,Bold"/>
              </a:rPr>
              <a:t>Phases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280278" y="1666375"/>
            <a:ext cx="7502706" cy="10795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9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900">
                <a:solidFill>
                  <a:srgbClr val="000000"/>
                </a:solidFill>
                <a:latin typeface="Calibri"/>
                <a:cs typeface="Calibri"/>
              </a:rPr>
              <a:t>Data</a:t>
            </a:r>
            <a:r>
              <a:rPr dirty="0" sz="1900" spc="-69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900">
                <a:solidFill>
                  <a:srgbClr val="000000"/>
                </a:solidFill>
                <a:latin typeface="Calibri"/>
                <a:cs typeface="Calibri"/>
              </a:rPr>
              <a:t>processing</a:t>
            </a:r>
            <a:r>
              <a:rPr dirty="0" sz="1900" spc="-69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900">
                <a:solidFill>
                  <a:srgbClr val="000000"/>
                </a:solidFill>
                <a:latin typeface="Calibri"/>
                <a:cs typeface="Calibri"/>
              </a:rPr>
              <a:t>of</a:t>
            </a:r>
            <a:r>
              <a:rPr dirty="0" sz="1900" spc="-49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900">
                <a:solidFill>
                  <a:srgbClr val="000000"/>
                </a:solidFill>
                <a:latin typeface="Calibri"/>
                <a:cs typeface="Calibri"/>
              </a:rPr>
              <a:t>biometric</a:t>
            </a:r>
            <a:r>
              <a:rPr dirty="0" sz="1900" spc="-46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900">
                <a:solidFill>
                  <a:srgbClr val="000000"/>
                </a:solidFill>
                <a:latin typeface="Calibri"/>
                <a:cs typeface="Calibri"/>
              </a:rPr>
              <a:t>features</a:t>
            </a:r>
            <a:r>
              <a:rPr dirty="0" sz="1900" spc="-12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900">
                <a:solidFill>
                  <a:srgbClr val="000000"/>
                </a:solidFill>
                <a:latin typeface="Calibri"/>
                <a:cs typeface="Calibri"/>
              </a:rPr>
              <a:t>of</a:t>
            </a:r>
            <a:r>
              <a:rPr dirty="0" sz="1900" spc="-49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900">
                <a:solidFill>
                  <a:srgbClr val="000000"/>
                </a:solidFill>
                <a:latin typeface="Calibri"/>
                <a:cs typeface="Calibri"/>
              </a:rPr>
              <a:t>each</a:t>
            </a:r>
            <a:r>
              <a:rPr dirty="0" sz="1900" spc="-34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900">
                <a:solidFill>
                  <a:srgbClr val="000000"/>
                </a:solidFill>
                <a:latin typeface="Calibri"/>
                <a:cs typeface="Calibri"/>
              </a:rPr>
              <a:t>individual</a:t>
            </a:r>
            <a:r>
              <a:rPr dirty="0" sz="1900" spc="-18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900">
                <a:solidFill>
                  <a:srgbClr val="000000"/>
                </a:solidFill>
                <a:latin typeface="Calibri"/>
                <a:cs typeface="Calibri"/>
              </a:rPr>
              <a:t>known</a:t>
            </a:r>
            <a:r>
              <a:rPr dirty="0" sz="1900" spc="-4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900">
                <a:solidFill>
                  <a:srgbClr val="000000"/>
                </a:solidFill>
                <a:latin typeface="Calibri"/>
                <a:cs typeface="Calibri"/>
              </a:rPr>
              <a:t>to</a:t>
            </a:r>
            <a:r>
              <a:rPr dirty="0" sz="1900" spc="-58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900">
                <a:solidFill>
                  <a:srgbClr val="000000"/>
                </a:solidFill>
                <a:latin typeface="Calibri"/>
                <a:cs typeface="Calibri"/>
              </a:rPr>
              <a:t>the</a:t>
            </a:r>
            <a:r>
              <a:rPr dirty="0" sz="1900" spc="-3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900">
                <a:solidFill>
                  <a:srgbClr val="000000"/>
                </a:solidFill>
                <a:latin typeface="Calibri"/>
                <a:cs typeface="Calibri"/>
              </a:rPr>
              <a:t>user.</a:t>
            </a:r>
          </a:p>
          <a:p>
            <a:pPr marL="0" marR="0">
              <a:lnSpc>
                <a:spcPts val="1900"/>
              </a:lnSpc>
              <a:spcBef>
                <a:spcPts val="4400"/>
              </a:spcBef>
              <a:spcAft>
                <a:spcPts val="0"/>
              </a:spcAft>
            </a:pPr>
            <a:r>
              <a:rPr dirty="0" sz="1900">
                <a:solidFill>
                  <a:srgbClr val="000000"/>
                </a:solidFill>
                <a:latin typeface="Calibri"/>
                <a:cs typeface="Calibri"/>
              </a:rPr>
              <a:t>Train</a:t>
            </a:r>
            <a:r>
              <a:rPr dirty="0" sz="1900" spc="-195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900">
                <a:solidFill>
                  <a:srgbClr val="000000"/>
                </a:solidFill>
                <a:latin typeface="Calibri"/>
                <a:cs typeface="Calibri"/>
              </a:rPr>
              <a:t>and</a:t>
            </a:r>
            <a:r>
              <a:rPr dirty="0" sz="1900" spc="-38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900">
                <a:solidFill>
                  <a:srgbClr val="000000"/>
                </a:solidFill>
                <a:latin typeface="Calibri"/>
                <a:cs typeface="Calibri"/>
              </a:rPr>
              <a:t>test</a:t>
            </a:r>
            <a:r>
              <a:rPr dirty="0" sz="1900" spc="-8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900">
                <a:solidFill>
                  <a:srgbClr val="000000"/>
                </a:solidFill>
                <a:latin typeface="Calibri"/>
                <a:cs typeface="Calibri"/>
              </a:rPr>
              <a:t>the</a:t>
            </a:r>
            <a:r>
              <a:rPr dirty="0" sz="1900" spc="-3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900">
                <a:solidFill>
                  <a:srgbClr val="000000"/>
                </a:solidFill>
                <a:latin typeface="Calibri"/>
                <a:cs typeface="Calibri"/>
              </a:rPr>
              <a:t>model.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280278" y="3278246"/>
            <a:ext cx="3120276" cy="2794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9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900">
                <a:solidFill>
                  <a:srgbClr val="000000"/>
                </a:solidFill>
                <a:latin typeface="Calibri"/>
                <a:cs typeface="Calibri"/>
              </a:rPr>
              <a:t>Analysing</a:t>
            </a:r>
            <a:r>
              <a:rPr dirty="0" sz="1900" spc="-44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900">
                <a:solidFill>
                  <a:srgbClr val="000000"/>
                </a:solidFill>
                <a:latin typeface="Calibri"/>
                <a:cs typeface="Calibri"/>
              </a:rPr>
              <a:t>the</a:t>
            </a:r>
            <a:r>
              <a:rPr dirty="0" sz="1900" spc="-3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900">
                <a:solidFill>
                  <a:srgbClr val="000000"/>
                </a:solidFill>
                <a:latin typeface="Calibri"/>
                <a:cs typeface="Calibri"/>
              </a:rPr>
              <a:t>model</a:t>
            </a:r>
            <a:r>
              <a:rPr dirty="0" sz="1900" spc="-4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900">
                <a:solidFill>
                  <a:srgbClr val="000000"/>
                </a:solidFill>
                <a:latin typeface="Calibri"/>
                <a:cs typeface="Calibri"/>
              </a:rPr>
              <a:t>accuracy.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280279" y="4084181"/>
            <a:ext cx="3503765" cy="2794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9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900">
                <a:solidFill>
                  <a:srgbClr val="000000"/>
                </a:solidFill>
                <a:latin typeface="Calibri"/>
                <a:cs typeface="Calibri"/>
              </a:rPr>
              <a:t>Make</a:t>
            </a:r>
            <a:r>
              <a:rPr dirty="0" sz="1900" spc="-97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900">
                <a:solidFill>
                  <a:srgbClr val="000000"/>
                </a:solidFill>
                <a:latin typeface="Calibri"/>
                <a:cs typeface="Calibri"/>
              </a:rPr>
              <a:t>decisions</a:t>
            </a:r>
            <a:r>
              <a:rPr dirty="0" sz="1900" spc="-4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900">
                <a:solidFill>
                  <a:srgbClr val="000000"/>
                </a:solidFill>
                <a:latin typeface="Calibri"/>
                <a:cs typeface="Calibri"/>
              </a:rPr>
              <a:t>using</a:t>
            </a:r>
            <a:r>
              <a:rPr dirty="0" sz="1900" spc="-37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900">
                <a:solidFill>
                  <a:srgbClr val="000000"/>
                </a:solidFill>
                <a:latin typeface="Calibri"/>
                <a:cs typeface="Calibri"/>
              </a:rPr>
              <a:t>output</a:t>
            </a:r>
            <a:r>
              <a:rPr dirty="0" sz="1900" spc="-34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900">
                <a:solidFill>
                  <a:srgbClr val="000000"/>
                </a:solidFill>
                <a:latin typeface="Calibri"/>
                <a:cs typeface="Calibri"/>
              </a:rPr>
              <a:t>data.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280279" y="4890117"/>
            <a:ext cx="3547759" cy="2794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9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900">
                <a:solidFill>
                  <a:srgbClr val="000000"/>
                </a:solidFill>
                <a:latin typeface="Calibri"/>
                <a:cs typeface="Calibri"/>
              </a:rPr>
              <a:t>Notify</a:t>
            </a:r>
            <a:r>
              <a:rPr dirty="0" sz="1900" spc="-47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900">
                <a:solidFill>
                  <a:srgbClr val="000000"/>
                </a:solidFill>
                <a:latin typeface="Calibri"/>
                <a:cs typeface="Calibri"/>
              </a:rPr>
              <a:t>User</a:t>
            </a:r>
            <a:r>
              <a:rPr dirty="0" sz="1900" spc="-37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900">
                <a:solidFill>
                  <a:srgbClr val="000000"/>
                </a:solidFill>
                <a:latin typeface="Calibri"/>
                <a:cs typeface="Calibri"/>
              </a:rPr>
              <a:t>via</a:t>
            </a:r>
            <a:r>
              <a:rPr dirty="0" sz="1900" spc="-3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900">
                <a:solidFill>
                  <a:srgbClr val="000000"/>
                </a:solidFill>
                <a:latin typeface="Calibri"/>
                <a:cs typeface="Calibri"/>
              </a:rPr>
              <a:t>Voice</a:t>
            </a:r>
            <a:r>
              <a:rPr dirty="0" sz="1900" spc="-12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900">
                <a:solidFill>
                  <a:srgbClr val="000000"/>
                </a:solidFill>
                <a:latin typeface="Calibri"/>
                <a:cs typeface="Calibri"/>
              </a:rPr>
              <a:t>Notifications.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2052100" y="5920842"/>
            <a:ext cx="7800987" cy="3429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SMART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NAVIGATION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TOOL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FOR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VISUALLY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IMPAIRED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PEOPLE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1106784" y="6480389"/>
            <a:ext cx="306883" cy="1905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898989"/>
                </a:solidFill>
                <a:latin typeface="Calibri"/>
                <a:cs typeface="Calibri"/>
              </a:rPr>
              <a:t>16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213358" y="6516217"/>
            <a:ext cx="384125" cy="266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15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2708517" y="6516217"/>
            <a:ext cx="4313309" cy="266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IT19109190</a:t>
            </a:r>
            <a:r>
              <a:rPr dirty="0" sz="1800" spc="425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|</a:t>
            </a:r>
            <a:r>
              <a:rPr dirty="0" sz="1800" spc="79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KESHARA</a:t>
            </a: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S.R.D.S</a:t>
            </a:r>
            <a:r>
              <a:rPr dirty="0" sz="1800" spc="-87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|</a:t>
            </a:r>
            <a:r>
              <a:rPr dirty="0" sz="1800" spc="-46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2022-277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676348" y="1603099"/>
            <a:ext cx="7882150" cy="7454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5569"/>
              </a:lnSpc>
              <a:spcBef>
                <a:spcPts val="0"/>
              </a:spcBef>
              <a:spcAft>
                <a:spcPts val="0"/>
              </a:spcAft>
            </a:pPr>
            <a:r>
              <a:rPr dirty="0" sz="6000">
                <a:solidFill>
                  <a:srgbClr val="000000"/>
                </a:solidFill>
                <a:latin typeface="RLBKGU+TKVWID+Calibri-Light,Bold"/>
                <a:cs typeface="RLBKGU+TKVWID+Calibri-Light,Bold"/>
              </a:rPr>
              <a:t>Project</a:t>
            </a:r>
            <a:r>
              <a:rPr dirty="0" sz="6000" spc="-269">
                <a:solidFill>
                  <a:srgbClr val="000000"/>
                </a:solidFill>
                <a:latin typeface="RLBKGU+TKVWID+Calibri-Light,Bold"/>
                <a:cs typeface="RLBKGU+TKVWID+Calibri-Light,Bold"/>
              </a:rPr>
              <a:t> </a:t>
            </a:r>
            <a:r>
              <a:rPr dirty="0" sz="6000">
                <a:solidFill>
                  <a:srgbClr val="000000"/>
                </a:solidFill>
                <a:latin typeface="RLBKGU+TKVWID+Calibri-Light,Bold"/>
                <a:cs typeface="RLBKGU+TKVWID+Calibri-Light,Bold"/>
              </a:rPr>
              <a:t>Completion</a:t>
            </a:r>
            <a:r>
              <a:rPr dirty="0" sz="6000" spc="-265">
                <a:solidFill>
                  <a:srgbClr val="000000"/>
                </a:solidFill>
                <a:latin typeface="RLBKGU+TKVWID+Calibri-Light,Bold"/>
                <a:cs typeface="RLBKGU+TKVWID+Calibri-Light,Bold"/>
              </a:rPr>
              <a:t> </a:t>
            </a:r>
            <a:r>
              <a:rPr dirty="0" sz="6000">
                <a:solidFill>
                  <a:srgbClr val="000000"/>
                </a:solidFill>
                <a:latin typeface="RLBKGU+TKVWID+Calibri-Light,Bold"/>
                <a:cs typeface="RLBKGU+TKVWID+Calibri-Light,Bold"/>
              </a:rPr>
              <a:t>–90%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052100" y="5920842"/>
            <a:ext cx="7800987" cy="3429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SMART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NAVIGATION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TOOL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FOR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VISUALLY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IMPAIRED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PEOPLE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88385" y="6496173"/>
            <a:ext cx="384125" cy="266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16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1106784" y="6480389"/>
            <a:ext cx="306883" cy="1905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898989"/>
                </a:solidFill>
                <a:latin typeface="Calibri"/>
                <a:cs typeface="Calibri"/>
              </a:rPr>
              <a:t>17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708517" y="6516217"/>
            <a:ext cx="4313309" cy="266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IT19109190</a:t>
            </a:r>
            <a:r>
              <a:rPr dirty="0" sz="1800" spc="425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|</a:t>
            </a:r>
            <a:r>
              <a:rPr dirty="0" sz="1800" spc="79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KESHARA</a:t>
            </a: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S.R.D.S</a:t>
            </a:r>
            <a:r>
              <a:rPr dirty="0" sz="1800" spc="-87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|</a:t>
            </a:r>
            <a:r>
              <a:rPr dirty="0" sz="1800" spc="-46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2022-277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770304" y="336929"/>
            <a:ext cx="5651202" cy="5567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084"/>
              </a:lnSpc>
              <a:spcBef>
                <a:spcPts val="0"/>
              </a:spcBef>
              <a:spcAft>
                <a:spcPts val="0"/>
              </a:spcAft>
            </a:pPr>
            <a:r>
              <a:rPr dirty="0" sz="4400">
                <a:solidFill>
                  <a:srgbClr val="000000"/>
                </a:solidFill>
                <a:latin typeface="RLBKGU+TKVWID+Calibri-Light,Bold"/>
                <a:cs typeface="RLBKGU+TKVWID+Calibri-Light,Bold"/>
              </a:rPr>
              <a:t>Project</a:t>
            </a:r>
            <a:r>
              <a:rPr dirty="0" sz="4400" spc="-175">
                <a:solidFill>
                  <a:srgbClr val="000000"/>
                </a:solidFill>
                <a:latin typeface="RLBKGU+TKVWID+Calibri-Light,Bold"/>
                <a:cs typeface="RLBKGU+TKVWID+Calibri-Light,Bold"/>
              </a:rPr>
              <a:t> </a:t>
            </a:r>
            <a:r>
              <a:rPr dirty="0" sz="4400">
                <a:solidFill>
                  <a:srgbClr val="000000"/>
                </a:solidFill>
                <a:latin typeface="RLBKGU+TKVWID+Calibri-Light,Bold"/>
                <a:cs typeface="RLBKGU+TKVWID+Calibri-Light,Bold"/>
              </a:rPr>
              <a:t>completion</a:t>
            </a:r>
            <a:r>
              <a:rPr dirty="0" sz="4400" spc="-161">
                <a:solidFill>
                  <a:srgbClr val="000000"/>
                </a:solidFill>
                <a:latin typeface="RLBKGU+TKVWID+Calibri-Light,Bold"/>
                <a:cs typeface="RLBKGU+TKVWID+Calibri-Light,Bold"/>
              </a:rPr>
              <a:t> </a:t>
            </a:r>
            <a:r>
              <a:rPr dirty="0" sz="4400">
                <a:solidFill>
                  <a:srgbClr val="000000"/>
                </a:solidFill>
                <a:latin typeface="RLBKGU+TKVWID+Calibri-Light,Bold"/>
                <a:cs typeface="RLBKGU+TKVWID+Calibri-Light,Bold"/>
              </a:rPr>
              <a:t>tasks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816145" y="1083471"/>
            <a:ext cx="3471657" cy="438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150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 b="1">
                <a:solidFill>
                  <a:srgbClr val="203864"/>
                </a:solidFill>
                <a:latin typeface="Garamond"/>
                <a:cs typeface="Garamond"/>
              </a:rPr>
              <a:t>Work</a:t>
            </a:r>
            <a:r>
              <a:rPr dirty="0" sz="2800" b="1">
                <a:solidFill>
                  <a:srgbClr val="203864"/>
                </a:solidFill>
                <a:latin typeface="Garamond"/>
                <a:cs typeface="Garamond"/>
              </a:rPr>
              <a:t> </a:t>
            </a:r>
            <a:r>
              <a:rPr dirty="0" sz="2800" b="1">
                <a:solidFill>
                  <a:srgbClr val="203864"/>
                </a:solidFill>
                <a:latin typeface="Garamond"/>
                <a:cs typeface="Garamond"/>
              </a:rPr>
              <a:t>to</a:t>
            </a:r>
            <a:r>
              <a:rPr dirty="0" sz="2800" b="1">
                <a:solidFill>
                  <a:srgbClr val="203864"/>
                </a:solidFill>
                <a:latin typeface="Garamond"/>
                <a:cs typeface="Garamond"/>
              </a:rPr>
              <a:t> </a:t>
            </a:r>
            <a:r>
              <a:rPr dirty="0" sz="2800" b="1">
                <a:solidFill>
                  <a:srgbClr val="203864"/>
                </a:solidFill>
                <a:latin typeface="Garamond"/>
                <a:cs typeface="Garamond"/>
              </a:rPr>
              <a:t>be</a:t>
            </a:r>
            <a:r>
              <a:rPr dirty="0" sz="2800" b="1">
                <a:solidFill>
                  <a:srgbClr val="203864"/>
                </a:solidFill>
                <a:latin typeface="Garamond"/>
                <a:cs typeface="Garamond"/>
              </a:rPr>
              <a:t> </a:t>
            </a:r>
            <a:r>
              <a:rPr dirty="0" sz="2800" b="1">
                <a:solidFill>
                  <a:srgbClr val="203864"/>
                </a:solidFill>
                <a:latin typeface="Garamond"/>
                <a:cs typeface="Garamond"/>
              </a:rPr>
              <a:t>completed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144653" y="1153753"/>
            <a:ext cx="2643111" cy="438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150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 b="1">
                <a:solidFill>
                  <a:srgbClr val="203864"/>
                </a:solidFill>
                <a:latin typeface="Garamond"/>
                <a:cs typeface="Garamond"/>
              </a:rPr>
              <a:t>Completed</a:t>
            </a:r>
            <a:r>
              <a:rPr dirty="0" sz="2800" b="1">
                <a:solidFill>
                  <a:srgbClr val="203864"/>
                </a:solidFill>
                <a:latin typeface="Garamond"/>
                <a:cs typeface="Garamond"/>
              </a:rPr>
              <a:t> </a:t>
            </a:r>
            <a:r>
              <a:rPr dirty="0" sz="2800" b="1">
                <a:solidFill>
                  <a:srgbClr val="203864"/>
                </a:solidFill>
                <a:latin typeface="Garamond"/>
                <a:cs typeface="Garamond"/>
              </a:rPr>
              <a:t>work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705397" y="1607318"/>
            <a:ext cx="2314130" cy="34063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250"/>
              </a:lnSpc>
              <a:spcBef>
                <a:spcPts val="0"/>
              </a:spcBef>
              <a:spcAft>
                <a:spcPts val="0"/>
              </a:spcAft>
            </a:pPr>
            <a:r>
              <a:rPr dirty="0" sz="2050">
                <a:solidFill>
                  <a:srgbClr val="000000"/>
                </a:solidFill>
                <a:latin typeface="VBJCCD+UVNUMW+ArialMT"/>
                <a:cs typeface="VBJCCD+UVNUMW+ArialMT"/>
              </a:rPr>
              <a:t>ü</a:t>
            </a:r>
            <a:r>
              <a:rPr dirty="0" sz="2050" spc="592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00000"/>
                </a:solidFill>
                <a:latin typeface="Garamond"/>
                <a:cs typeface="Garamond"/>
              </a:rPr>
              <a:t>Dataset</a:t>
            </a:r>
            <a:r>
              <a:rPr dirty="0" sz="2000">
                <a:solidFill>
                  <a:srgbClr val="000000"/>
                </a:solidFill>
                <a:latin typeface="Garamond"/>
                <a:cs typeface="Garamond"/>
              </a:rPr>
              <a:t> </a:t>
            </a:r>
            <a:r>
              <a:rPr dirty="0" sz="2000">
                <a:solidFill>
                  <a:srgbClr val="000000"/>
                </a:solidFill>
                <a:latin typeface="Garamond"/>
                <a:cs typeface="Garamond"/>
              </a:rPr>
              <a:t>Collection.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610105" y="1677155"/>
            <a:ext cx="3050604" cy="3238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250"/>
              </a:lnSpc>
              <a:spcBef>
                <a:spcPts val="0"/>
              </a:spcBef>
              <a:spcAft>
                <a:spcPts val="0"/>
              </a:spcAft>
            </a:pPr>
            <a:r>
              <a:rPr dirty="0" sz="2050">
                <a:solidFill>
                  <a:srgbClr val="000000"/>
                </a:solidFill>
                <a:latin typeface="EJLQIE+DJFCKH+CourierNewPSMT"/>
                <a:cs typeface="EJLQIE+DJFCKH+CourierNewPSMT"/>
              </a:rPr>
              <a:t>o</a:t>
            </a:r>
            <a:r>
              <a:rPr dirty="0" sz="2050" spc="95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00000"/>
                </a:solidFill>
                <a:latin typeface="Garamond"/>
                <a:cs typeface="Garamond"/>
              </a:rPr>
              <a:t>Integration</a:t>
            </a:r>
            <a:r>
              <a:rPr dirty="0" sz="2000">
                <a:solidFill>
                  <a:srgbClr val="000000"/>
                </a:solidFill>
                <a:latin typeface="Garamond"/>
                <a:cs typeface="Garamond"/>
              </a:rPr>
              <a:t> </a:t>
            </a:r>
            <a:r>
              <a:rPr dirty="0" sz="2000">
                <a:solidFill>
                  <a:srgbClr val="000000"/>
                </a:solidFill>
                <a:latin typeface="Garamond"/>
                <a:cs typeface="Garamond"/>
              </a:rPr>
              <a:t>with</a:t>
            </a:r>
            <a:r>
              <a:rPr dirty="0" sz="2000">
                <a:solidFill>
                  <a:srgbClr val="000000"/>
                </a:solidFill>
                <a:latin typeface="Garamond"/>
                <a:cs typeface="Garamond"/>
              </a:rPr>
              <a:t> </a:t>
            </a:r>
            <a:r>
              <a:rPr dirty="0" sz="2000">
                <a:solidFill>
                  <a:srgbClr val="000000"/>
                </a:solidFill>
                <a:latin typeface="Garamond"/>
                <a:cs typeface="Garamond"/>
              </a:rPr>
              <a:t>hardware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6953004" y="1984135"/>
            <a:ext cx="1337443" cy="3238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250"/>
              </a:lnSpc>
              <a:spcBef>
                <a:spcPts val="0"/>
              </a:spcBef>
              <a:spcAft>
                <a:spcPts val="0"/>
              </a:spcAft>
            </a:pPr>
            <a:r>
              <a:rPr dirty="0" sz="2000">
                <a:solidFill>
                  <a:srgbClr val="000000"/>
                </a:solidFill>
                <a:latin typeface="Garamond"/>
                <a:cs typeface="Garamond"/>
              </a:rPr>
              <a:t>component.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705397" y="2186438"/>
            <a:ext cx="3017394" cy="34063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250"/>
              </a:lnSpc>
              <a:spcBef>
                <a:spcPts val="0"/>
              </a:spcBef>
              <a:spcAft>
                <a:spcPts val="0"/>
              </a:spcAft>
            </a:pPr>
            <a:r>
              <a:rPr dirty="0" sz="2050">
                <a:solidFill>
                  <a:srgbClr val="000000"/>
                </a:solidFill>
                <a:latin typeface="VBJCCD+UVNUMW+ArialMT"/>
                <a:cs typeface="VBJCCD+UVNUMW+ArialMT"/>
              </a:rPr>
              <a:t>ü</a:t>
            </a:r>
            <a:r>
              <a:rPr dirty="0" sz="2050" spc="592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00000"/>
                </a:solidFill>
                <a:latin typeface="Garamond"/>
                <a:cs typeface="Garamond"/>
              </a:rPr>
              <a:t>Creating</a:t>
            </a:r>
            <a:r>
              <a:rPr dirty="0" sz="2000">
                <a:solidFill>
                  <a:srgbClr val="000000"/>
                </a:solidFill>
                <a:latin typeface="Garamond"/>
                <a:cs typeface="Garamond"/>
              </a:rPr>
              <a:t> </a:t>
            </a:r>
            <a:r>
              <a:rPr dirty="0" sz="2000">
                <a:solidFill>
                  <a:srgbClr val="000000"/>
                </a:solidFill>
                <a:latin typeface="Garamond"/>
                <a:cs typeface="Garamond"/>
              </a:rPr>
              <a:t>model</a:t>
            </a:r>
            <a:r>
              <a:rPr dirty="0" sz="2000">
                <a:solidFill>
                  <a:srgbClr val="000000"/>
                </a:solidFill>
                <a:latin typeface="Garamond"/>
                <a:cs typeface="Garamond"/>
              </a:rPr>
              <a:t> </a:t>
            </a:r>
            <a:r>
              <a:rPr dirty="0" sz="2000">
                <a:solidFill>
                  <a:srgbClr val="000000"/>
                </a:solidFill>
                <a:latin typeface="Garamond"/>
                <a:cs typeface="Garamond"/>
              </a:rPr>
              <a:t>to</a:t>
            </a:r>
            <a:r>
              <a:rPr dirty="0" sz="2000">
                <a:solidFill>
                  <a:srgbClr val="000000"/>
                </a:solidFill>
                <a:latin typeface="Garamond"/>
                <a:cs typeface="Garamond"/>
              </a:rPr>
              <a:t> </a:t>
            </a:r>
            <a:r>
              <a:rPr dirty="0" sz="2000">
                <a:solidFill>
                  <a:srgbClr val="000000"/>
                </a:solidFill>
                <a:latin typeface="Garamond"/>
                <a:cs typeface="Garamond"/>
              </a:rPr>
              <a:t>identify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1991147" y="2519260"/>
            <a:ext cx="1263525" cy="3238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250"/>
              </a:lnSpc>
              <a:spcBef>
                <a:spcPts val="0"/>
              </a:spcBef>
              <a:spcAft>
                <a:spcPts val="0"/>
              </a:spcAft>
            </a:pPr>
            <a:r>
              <a:rPr dirty="0" sz="2000">
                <a:solidFill>
                  <a:srgbClr val="000000"/>
                </a:solidFill>
                <a:latin typeface="Garamond"/>
                <a:cs typeface="Garamond"/>
              </a:rPr>
              <a:t>individuals.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1705397" y="3100838"/>
            <a:ext cx="3017394" cy="34063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250"/>
              </a:lnSpc>
              <a:spcBef>
                <a:spcPts val="0"/>
              </a:spcBef>
              <a:spcAft>
                <a:spcPts val="0"/>
              </a:spcAft>
            </a:pPr>
            <a:r>
              <a:rPr dirty="0" sz="2050">
                <a:solidFill>
                  <a:srgbClr val="000000"/>
                </a:solidFill>
                <a:latin typeface="VBJCCD+UVNUMW+ArialMT"/>
                <a:cs typeface="VBJCCD+UVNUMW+ArialMT"/>
              </a:rPr>
              <a:t>ü</a:t>
            </a:r>
            <a:r>
              <a:rPr dirty="0" sz="2050" spc="592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00000"/>
                </a:solidFill>
                <a:latin typeface="Garamond"/>
                <a:cs typeface="Garamond"/>
              </a:rPr>
              <a:t>Creating</a:t>
            </a:r>
            <a:r>
              <a:rPr dirty="0" sz="2000">
                <a:solidFill>
                  <a:srgbClr val="000000"/>
                </a:solidFill>
                <a:latin typeface="Garamond"/>
                <a:cs typeface="Garamond"/>
              </a:rPr>
              <a:t> </a:t>
            </a:r>
            <a:r>
              <a:rPr dirty="0" sz="2000">
                <a:solidFill>
                  <a:srgbClr val="000000"/>
                </a:solidFill>
                <a:latin typeface="Garamond"/>
                <a:cs typeface="Garamond"/>
              </a:rPr>
              <a:t>model</a:t>
            </a:r>
            <a:r>
              <a:rPr dirty="0" sz="2000">
                <a:solidFill>
                  <a:srgbClr val="000000"/>
                </a:solidFill>
                <a:latin typeface="Garamond"/>
                <a:cs typeface="Garamond"/>
              </a:rPr>
              <a:t> </a:t>
            </a:r>
            <a:r>
              <a:rPr dirty="0" sz="2000">
                <a:solidFill>
                  <a:srgbClr val="000000"/>
                </a:solidFill>
                <a:latin typeface="Garamond"/>
                <a:cs typeface="Garamond"/>
              </a:rPr>
              <a:t>to</a:t>
            </a:r>
            <a:r>
              <a:rPr dirty="0" sz="2000">
                <a:solidFill>
                  <a:srgbClr val="000000"/>
                </a:solidFill>
                <a:latin typeface="Garamond"/>
                <a:cs typeface="Garamond"/>
              </a:rPr>
              <a:t> </a:t>
            </a:r>
            <a:r>
              <a:rPr dirty="0" sz="2000">
                <a:solidFill>
                  <a:srgbClr val="000000"/>
                </a:solidFill>
                <a:latin typeface="Garamond"/>
                <a:cs typeface="Garamond"/>
              </a:rPr>
              <a:t>identify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991147" y="3433660"/>
            <a:ext cx="1123255" cy="3238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250"/>
              </a:lnSpc>
              <a:spcBef>
                <a:spcPts val="0"/>
              </a:spcBef>
              <a:spcAft>
                <a:spcPts val="0"/>
              </a:spcAft>
            </a:pPr>
            <a:r>
              <a:rPr dirty="0" sz="2000">
                <a:solidFill>
                  <a:srgbClr val="000000"/>
                </a:solidFill>
                <a:latin typeface="Garamond"/>
                <a:cs typeface="Garamond"/>
              </a:rPr>
              <a:t>emotions.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1705396" y="4015238"/>
            <a:ext cx="3289872" cy="34063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250"/>
              </a:lnSpc>
              <a:spcBef>
                <a:spcPts val="0"/>
              </a:spcBef>
              <a:spcAft>
                <a:spcPts val="0"/>
              </a:spcAft>
            </a:pPr>
            <a:r>
              <a:rPr dirty="0" sz="2050">
                <a:solidFill>
                  <a:srgbClr val="000000"/>
                </a:solidFill>
                <a:latin typeface="VBJCCD+UVNUMW+ArialMT"/>
                <a:cs typeface="VBJCCD+UVNUMW+ArialMT"/>
              </a:rPr>
              <a:t>ü</a:t>
            </a:r>
            <a:r>
              <a:rPr dirty="0" sz="2050" spc="592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00000"/>
                </a:solidFill>
                <a:latin typeface="Garamond"/>
                <a:cs typeface="Garamond"/>
              </a:rPr>
              <a:t>Facial</a:t>
            </a:r>
            <a:r>
              <a:rPr dirty="0" sz="2000">
                <a:solidFill>
                  <a:srgbClr val="000000"/>
                </a:solidFill>
                <a:latin typeface="Garamond"/>
                <a:cs typeface="Garamond"/>
              </a:rPr>
              <a:t> </a:t>
            </a:r>
            <a:r>
              <a:rPr dirty="0" sz="2000">
                <a:solidFill>
                  <a:srgbClr val="000000"/>
                </a:solidFill>
                <a:latin typeface="Garamond"/>
                <a:cs typeface="Garamond"/>
              </a:rPr>
              <a:t>and</a:t>
            </a:r>
            <a:r>
              <a:rPr dirty="0" sz="2000">
                <a:solidFill>
                  <a:srgbClr val="000000"/>
                </a:solidFill>
                <a:latin typeface="Garamond"/>
                <a:cs typeface="Garamond"/>
              </a:rPr>
              <a:t> </a:t>
            </a:r>
            <a:r>
              <a:rPr dirty="0" sz="2000">
                <a:solidFill>
                  <a:srgbClr val="000000"/>
                </a:solidFill>
                <a:latin typeface="Garamond"/>
                <a:cs typeface="Garamond"/>
              </a:rPr>
              <a:t>emotion</a:t>
            </a:r>
            <a:r>
              <a:rPr dirty="0" sz="2000">
                <a:solidFill>
                  <a:srgbClr val="000000"/>
                </a:solidFill>
                <a:latin typeface="Garamond"/>
                <a:cs typeface="Garamond"/>
              </a:rPr>
              <a:t> </a:t>
            </a:r>
            <a:r>
              <a:rPr dirty="0" sz="2000">
                <a:solidFill>
                  <a:srgbClr val="000000"/>
                </a:solidFill>
                <a:latin typeface="Garamond"/>
                <a:cs typeface="Garamond"/>
              </a:rPr>
              <a:t>detection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1991147" y="4348060"/>
            <a:ext cx="1793938" cy="3238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250"/>
              </a:lnSpc>
              <a:spcBef>
                <a:spcPts val="0"/>
              </a:spcBef>
              <a:spcAft>
                <a:spcPts val="0"/>
              </a:spcAft>
            </a:pPr>
            <a:r>
              <a:rPr dirty="0" sz="2000">
                <a:solidFill>
                  <a:srgbClr val="000000"/>
                </a:solidFill>
                <a:latin typeface="Garamond"/>
                <a:cs typeface="Garamond"/>
              </a:rPr>
              <a:t>using</a:t>
            </a:r>
            <a:r>
              <a:rPr dirty="0" sz="2000">
                <a:solidFill>
                  <a:srgbClr val="000000"/>
                </a:solidFill>
                <a:latin typeface="Garamond"/>
                <a:cs typeface="Garamond"/>
              </a:rPr>
              <a:t> </a:t>
            </a:r>
            <a:r>
              <a:rPr dirty="0" sz="2000">
                <a:solidFill>
                  <a:srgbClr val="000000"/>
                </a:solidFill>
                <a:latin typeface="Garamond"/>
                <a:cs typeface="Garamond"/>
              </a:rPr>
              <a:t>the</a:t>
            </a:r>
            <a:r>
              <a:rPr dirty="0" sz="2000">
                <a:solidFill>
                  <a:srgbClr val="000000"/>
                </a:solidFill>
                <a:latin typeface="Garamond"/>
                <a:cs typeface="Garamond"/>
              </a:rPr>
              <a:t> </a:t>
            </a:r>
            <a:r>
              <a:rPr dirty="0" sz="2000">
                <a:solidFill>
                  <a:srgbClr val="000000"/>
                </a:solidFill>
                <a:latin typeface="Garamond"/>
                <a:cs typeface="Garamond"/>
              </a:rPr>
              <a:t>Model.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1705397" y="4929638"/>
            <a:ext cx="3030727" cy="34063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250"/>
              </a:lnSpc>
              <a:spcBef>
                <a:spcPts val="0"/>
              </a:spcBef>
              <a:spcAft>
                <a:spcPts val="0"/>
              </a:spcAft>
            </a:pPr>
            <a:r>
              <a:rPr dirty="0" sz="2050">
                <a:solidFill>
                  <a:srgbClr val="000000"/>
                </a:solidFill>
                <a:latin typeface="VBJCCD+UVNUMW+ArialMT"/>
                <a:cs typeface="VBJCCD+UVNUMW+ArialMT"/>
              </a:rPr>
              <a:t>ü</a:t>
            </a:r>
            <a:r>
              <a:rPr dirty="0" sz="2050" spc="592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00000"/>
                </a:solidFill>
                <a:latin typeface="Garamond"/>
                <a:cs typeface="Garamond"/>
              </a:rPr>
              <a:t>Audio</a:t>
            </a:r>
            <a:r>
              <a:rPr dirty="0" sz="2000">
                <a:solidFill>
                  <a:srgbClr val="000000"/>
                </a:solidFill>
                <a:latin typeface="Garamond"/>
                <a:cs typeface="Garamond"/>
              </a:rPr>
              <a:t> </a:t>
            </a:r>
            <a:r>
              <a:rPr dirty="0" sz="2000">
                <a:solidFill>
                  <a:srgbClr val="000000"/>
                </a:solidFill>
                <a:latin typeface="Garamond"/>
                <a:cs typeface="Garamond"/>
              </a:rPr>
              <a:t>output</a:t>
            </a:r>
            <a:r>
              <a:rPr dirty="0" sz="2000">
                <a:solidFill>
                  <a:srgbClr val="000000"/>
                </a:solidFill>
                <a:latin typeface="Garamond"/>
                <a:cs typeface="Garamond"/>
              </a:rPr>
              <a:t> </a:t>
            </a:r>
            <a:r>
              <a:rPr dirty="0" sz="2000">
                <a:solidFill>
                  <a:srgbClr val="000000"/>
                </a:solidFill>
                <a:latin typeface="Garamond"/>
                <a:cs typeface="Garamond"/>
              </a:rPr>
              <a:t>of</a:t>
            </a:r>
            <a:r>
              <a:rPr dirty="0" sz="2000">
                <a:solidFill>
                  <a:srgbClr val="000000"/>
                </a:solidFill>
                <a:latin typeface="Garamond"/>
                <a:cs typeface="Garamond"/>
              </a:rPr>
              <a:t> </a:t>
            </a:r>
            <a:r>
              <a:rPr dirty="0" sz="2000">
                <a:solidFill>
                  <a:srgbClr val="000000"/>
                </a:solidFill>
                <a:latin typeface="Garamond"/>
                <a:cs typeface="Garamond"/>
              </a:rPr>
              <a:t>identified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1991147" y="5262460"/>
            <a:ext cx="2423478" cy="3238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250"/>
              </a:lnSpc>
              <a:spcBef>
                <a:spcPts val="0"/>
              </a:spcBef>
              <a:spcAft>
                <a:spcPts val="0"/>
              </a:spcAft>
            </a:pPr>
            <a:r>
              <a:rPr dirty="0" sz="2000">
                <a:solidFill>
                  <a:srgbClr val="000000"/>
                </a:solidFill>
                <a:latin typeface="Garamond"/>
                <a:cs typeface="Garamond"/>
              </a:rPr>
              <a:t>individual</a:t>
            </a:r>
            <a:r>
              <a:rPr dirty="0" sz="2000">
                <a:solidFill>
                  <a:srgbClr val="000000"/>
                </a:solidFill>
                <a:latin typeface="Garamond"/>
                <a:cs typeface="Garamond"/>
              </a:rPr>
              <a:t> </a:t>
            </a:r>
            <a:r>
              <a:rPr dirty="0" sz="2000">
                <a:solidFill>
                  <a:srgbClr val="000000"/>
                </a:solidFill>
                <a:latin typeface="Garamond"/>
                <a:cs typeface="Garamond"/>
              </a:rPr>
              <a:t>and</a:t>
            </a:r>
            <a:r>
              <a:rPr dirty="0" sz="2000">
                <a:solidFill>
                  <a:srgbClr val="000000"/>
                </a:solidFill>
                <a:latin typeface="Garamond"/>
                <a:cs typeface="Garamond"/>
              </a:rPr>
              <a:t> </a:t>
            </a:r>
            <a:r>
              <a:rPr dirty="0" sz="2000">
                <a:solidFill>
                  <a:srgbClr val="000000"/>
                </a:solidFill>
                <a:latin typeface="Garamond"/>
                <a:cs typeface="Garamond"/>
              </a:rPr>
              <a:t>emotion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2052100" y="5920842"/>
            <a:ext cx="7800987" cy="3429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SMART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NAVIGATION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TOOL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FOR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VISUALLY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IMPAIRED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PEOPLE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11106784" y="6480389"/>
            <a:ext cx="306883" cy="1905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898989"/>
                </a:solidFill>
                <a:latin typeface="Calibri"/>
                <a:cs typeface="Calibri"/>
              </a:rPr>
              <a:t>18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213358" y="6516217"/>
            <a:ext cx="384125" cy="266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22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2708517" y="6516217"/>
            <a:ext cx="4313309" cy="266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IT19109190</a:t>
            </a:r>
            <a:r>
              <a:rPr dirty="0" sz="1800" spc="425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|</a:t>
            </a:r>
            <a:r>
              <a:rPr dirty="0" sz="1800" spc="79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KESHARA</a:t>
            </a: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S.R.D.S</a:t>
            </a:r>
            <a:r>
              <a:rPr dirty="0" sz="1800" spc="-87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|</a:t>
            </a:r>
            <a:r>
              <a:rPr dirty="0" sz="1800" spc="-46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2022-277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252211" y="470329"/>
            <a:ext cx="8093993" cy="50963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712"/>
              </a:lnSpc>
              <a:spcBef>
                <a:spcPts val="0"/>
              </a:spcBef>
              <a:spcAft>
                <a:spcPts val="0"/>
              </a:spcAft>
            </a:pPr>
            <a:r>
              <a:rPr dirty="0" sz="4000">
                <a:solidFill>
                  <a:srgbClr val="000000"/>
                </a:solidFill>
                <a:latin typeface="RLBKGU+TKVWID+Calibri-Light,Bold"/>
                <a:cs typeface="RLBKGU+TKVWID+Calibri-Light,Bold"/>
              </a:rPr>
              <a:t>TECHNOLOGIES</a:t>
            </a:r>
            <a:r>
              <a:rPr dirty="0" sz="4000" spc="-196">
                <a:solidFill>
                  <a:srgbClr val="000000"/>
                </a:solidFill>
                <a:latin typeface="RLBKGU+TKVWID+Calibri-Light,Bold"/>
                <a:cs typeface="RLBKGU+TKVWID+Calibri-Light,Bold"/>
              </a:rPr>
              <a:t> </a:t>
            </a:r>
            <a:r>
              <a:rPr dirty="0" sz="4000">
                <a:solidFill>
                  <a:srgbClr val="000000"/>
                </a:solidFill>
                <a:latin typeface="RLBKGU+TKVWID+Calibri-Light,Bold"/>
                <a:cs typeface="RLBKGU+TKVWID+Calibri-Light,Bold"/>
              </a:rPr>
              <a:t>USED</a:t>
            </a:r>
            <a:r>
              <a:rPr dirty="0" sz="4000" spc="-195">
                <a:solidFill>
                  <a:srgbClr val="000000"/>
                </a:solidFill>
                <a:latin typeface="RLBKGU+TKVWID+Calibri-Light,Bold"/>
                <a:cs typeface="RLBKGU+TKVWID+Calibri-Light,Bold"/>
              </a:rPr>
              <a:t> </a:t>
            </a:r>
            <a:r>
              <a:rPr dirty="0" sz="4000">
                <a:solidFill>
                  <a:srgbClr val="000000"/>
                </a:solidFill>
                <a:latin typeface="RLBKGU+TKVWID+Calibri-Light,Bold"/>
                <a:cs typeface="RLBKGU+TKVWID+Calibri-Light,Bold"/>
              </a:rPr>
              <a:t>AND</a:t>
            </a:r>
            <a:r>
              <a:rPr dirty="0" sz="4000" spc="-203">
                <a:solidFill>
                  <a:srgbClr val="000000"/>
                </a:solidFill>
                <a:latin typeface="RLBKGU+TKVWID+Calibri-Light,Bold"/>
                <a:cs typeface="RLBKGU+TKVWID+Calibri-Light,Bold"/>
              </a:rPr>
              <a:t> </a:t>
            </a:r>
            <a:r>
              <a:rPr dirty="0" sz="4000">
                <a:solidFill>
                  <a:srgbClr val="000000"/>
                </a:solidFill>
                <a:latin typeface="RLBKGU+TKVWID+Calibri-Light,Bold"/>
                <a:cs typeface="RLBKGU+TKVWID+Calibri-Light,Bold"/>
              </a:rPr>
              <a:t>TO</a:t>
            </a:r>
            <a:r>
              <a:rPr dirty="0" sz="4000" spc="-192">
                <a:solidFill>
                  <a:srgbClr val="000000"/>
                </a:solidFill>
                <a:latin typeface="RLBKGU+TKVWID+Calibri-Light,Bold"/>
                <a:cs typeface="RLBKGU+TKVWID+Calibri-Light,Bold"/>
              </a:rPr>
              <a:t> </a:t>
            </a:r>
            <a:r>
              <a:rPr dirty="0" sz="4000">
                <a:solidFill>
                  <a:srgbClr val="000000"/>
                </a:solidFill>
                <a:latin typeface="RLBKGU+TKVWID+Calibri-Light,Bold"/>
                <a:cs typeface="RLBKGU+TKVWID+Calibri-Light,Bold"/>
              </a:rPr>
              <a:t>BE</a:t>
            </a:r>
            <a:r>
              <a:rPr dirty="0" sz="4000" spc="-204">
                <a:solidFill>
                  <a:srgbClr val="000000"/>
                </a:solidFill>
                <a:latin typeface="RLBKGU+TKVWID+Calibri-Light,Bold"/>
                <a:cs typeface="RLBKGU+TKVWID+Calibri-Light,Bold"/>
              </a:rPr>
              <a:t> </a:t>
            </a:r>
            <a:r>
              <a:rPr dirty="0" sz="4000">
                <a:solidFill>
                  <a:srgbClr val="000000"/>
                </a:solidFill>
                <a:latin typeface="RLBKGU+TKVWID+Calibri-Light,Bold"/>
                <a:cs typeface="RLBKGU+TKVWID+Calibri-Light,Bold"/>
              </a:rPr>
              <a:t>USED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67585" y="1360420"/>
            <a:ext cx="1540045" cy="3959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450">
                <a:solidFill>
                  <a:srgbClr val="000000"/>
                </a:solidFill>
                <a:latin typeface="VBJCCD+UVNUMW+ArialMT"/>
                <a:cs typeface="VBJCCD+UVNUMW+ArialMT"/>
              </a:rPr>
              <a:t>•</a:t>
            </a:r>
            <a:r>
              <a:rPr dirty="0" sz="2450" spc="1235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Firebase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867585" y="1853383"/>
            <a:ext cx="1504634" cy="3959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450">
                <a:solidFill>
                  <a:srgbClr val="000000"/>
                </a:solidFill>
                <a:latin typeface="VBJCCD+UVNUMW+ArialMT"/>
                <a:cs typeface="VBJCCD+UVNUMW+ArialMT"/>
              </a:rPr>
              <a:t>•</a:t>
            </a:r>
            <a:r>
              <a:rPr dirty="0" sz="2450" spc="1235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OpenCV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867585" y="2346347"/>
            <a:ext cx="1176892" cy="3959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450">
                <a:solidFill>
                  <a:srgbClr val="000000"/>
                </a:solidFill>
                <a:latin typeface="VBJCCD+UVNUMW+ArialMT"/>
                <a:cs typeface="VBJCCD+UVNUMW+ArialMT"/>
              </a:rPr>
              <a:t>•</a:t>
            </a:r>
            <a:r>
              <a:rPr dirty="0" sz="2450" spc="1235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Keras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867585" y="2839310"/>
            <a:ext cx="2956128" cy="88327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450">
                <a:solidFill>
                  <a:srgbClr val="000000"/>
                </a:solidFill>
                <a:latin typeface="VBJCCD+UVNUMW+ArialMT"/>
                <a:cs typeface="VBJCCD+UVNUMW+ArialMT"/>
              </a:rPr>
              <a:t>•</a:t>
            </a:r>
            <a:r>
              <a:rPr dirty="0" sz="2450" spc="1235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Tensorflow</a:t>
            </a:r>
          </a:p>
          <a:p>
            <a:pPr marL="0" marR="0">
              <a:lnSpc>
                <a:spcPts val="2400"/>
              </a:lnSpc>
              <a:spcBef>
                <a:spcPts val="1019"/>
              </a:spcBef>
              <a:spcAft>
                <a:spcPts val="0"/>
              </a:spcAft>
            </a:pPr>
            <a:r>
              <a:rPr dirty="0" sz="2450">
                <a:solidFill>
                  <a:srgbClr val="000000"/>
                </a:solidFill>
                <a:latin typeface="VBJCCD+UVNUMW+ArialMT"/>
                <a:cs typeface="VBJCCD+UVNUMW+ArialMT"/>
              </a:rPr>
              <a:t>•</a:t>
            </a:r>
            <a:r>
              <a:rPr dirty="0" sz="2450" spc="1235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Pycharm,</a:t>
            </a:r>
            <a:r>
              <a:rPr dirty="0" sz="2400" spc="-66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Anaconda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2052100" y="5920842"/>
            <a:ext cx="7800987" cy="3429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SMART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NAVIGATION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TOOL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FOR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VISUALLY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IMPAIRED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PEOPLE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1106784" y="6480389"/>
            <a:ext cx="306883" cy="1905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898989"/>
                </a:solidFill>
                <a:latin typeface="Calibri"/>
                <a:cs typeface="Calibri"/>
              </a:rPr>
              <a:t>19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213358" y="6516217"/>
            <a:ext cx="384125" cy="266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23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2708517" y="6516217"/>
            <a:ext cx="4313309" cy="266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IT19109190</a:t>
            </a:r>
            <a:r>
              <a:rPr dirty="0" sz="1800" spc="425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|</a:t>
            </a:r>
            <a:r>
              <a:rPr dirty="0" sz="1800" spc="79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KESHARA</a:t>
            </a: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S.R.D.S</a:t>
            </a:r>
            <a:r>
              <a:rPr dirty="0" sz="1800" spc="-87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|</a:t>
            </a:r>
            <a:r>
              <a:rPr dirty="0" sz="1800" spc="-46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2022-277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370212" y="649838"/>
            <a:ext cx="8066947" cy="52585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751"/>
              </a:lnSpc>
              <a:spcBef>
                <a:spcPts val="0"/>
              </a:spcBef>
              <a:spcAft>
                <a:spcPts val="0"/>
              </a:spcAft>
            </a:pPr>
            <a:r>
              <a:rPr dirty="0" sz="3200" b="1">
                <a:solidFill>
                  <a:srgbClr val="92224a"/>
                </a:solidFill>
                <a:latin typeface="Cambria"/>
                <a:cs typeface="Cambria"/>
              </a:rPr>
              <a:t>Project</a:t>
            </a:r>
            <a:r>
              <a:rPr dirty="0" sz="3200" b="1">
                <a:solidFill>
                  <a:srgbClr val="92224a"/>
                </a:solidFill>
                <a:latin typeface="Cambria"/>
                <a:cs typeface="Cambria"/>
              </a:rPr>
              <a:t> </a:t>
            </a:r>
            <a:r>
              <a:rPr dirty="0" sz="3200" b="1">
                <a:solidFill>
                  <a:srgbClr val="92224a"/>
                </a:solidFill>
                <a:latin typeface="Cambria"/>
                <a:cs typeface="Cambria"/>
              </a:rPr>
              <a:t>Supervisor</a:t>
            </a:r>
            <a:r>
              <a:rPr dirty="0" sz="3200" b="1">
                <a:solidFill>
                  <a:srgbClr val="92224a"/>
                </a:solidFill>
                <a:latin typeface="Cambria"/>
                <a:cs typeface="Cambria"/>
              </a:rPr>
              <a:t> </a:t>
            </a:r>
            <a:r>
              <a:rPr dirty="0" sz="3200" b="1">
                <a:solidFill>
                  <a:srgbClr val="92224a"/>
                </a:solidFill>
                <a:latin typeface="Cambria"/>
                <a:cs typeface="Cambria"/>
              </a:rPr>
              <a:t>-</a:t>
            </a:r>
            <a:r>
              <a:rPr dirty="0" sz="3200" spc="644" b="1">
                <a:solidFill>
                  <a:srgbClr val="92224a"/>
                </a:solidFill>
                <a:latin typeface="Cambria"/>
                <a:cs typeface="Cambria"/>
              </a:rPr>
              <a:t> 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Ms.</a:t>
            </a:r>
            <a:r>
              <a:rPr dirty="0" sz="3200" spc="-64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Sanjeevi</a:t>
            </a:r>
            <a:r>
              <a:rPr dirty="0" sz="3200" spc="-82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Chandrasiri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370213" y="1324477"/>
            <a:ext cx="1903809" cy="51454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751"/>
              </a:lnSpc>
              <a:spcBef>
                <a:spcPts val="0"/>
              </a:spcBef>
              <a:spcAft>
                <a:spcPts val="0"/>
              </a:spcAft>
            </a:pPr>
            <a:r>
              <a:rPr dirty="0" sz="3200" b="1">
                <a:solidFill>
                  <a:srgbClr val="92224a"/>
                </a:solidFill>
                <a:latin typeface="Cambria"/>
                <a:cs typeface="Cambria"/>
              </a:rPr>
              <a:t>Members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536696" y="2098278"/>
            <a:ext cx="1668378" cy="2921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000" b="1">
                <a:solidFill>
                  <a:srgbClr val="000000"/>
                </a:solidFill>
                <a:latin typeface="Calibri"/>
                <a:cs typeface="Calibri"/>
              </a:rPr>
              <a:t>Student</a:t>
            </a:r>
            <a:r>
              <a:rPr dirty="0" sz="2000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000" b="1">
                <a:solidFill>
                  <a:srgbClr val="000000"/>
                </a:solidFill>
                <a:latin typeface="Calibri"/>
                <a:cs typeface="Calibri"/>
              </a:rPr>
              <a:t>Name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875062" y="2098278"/>
            <a:ext cx="1269332" cy="2921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000" b="1">
                <a:solidFill>
                  <a:srgbClr val="000000"/>
                </a:solidFill>
                <a:latin typeface="Calibri"/>
                <a:cs typeface="Calibri"/>
              </a:rPr>
              <a:t>Student</a:t>
            </a:r>
            <a:r>
              <a:rPr dirty="0" sz="2000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000" b="1">
                <a:solidFill>
                  <a:srgbClr val="000000"/>
                </a:solidFill>
                <a:latin typeface="Calibri"/>
                <a:cs typeface="Calibri"/>
              </a:rPr>
              <a:t>ID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7929371" y="2098278"/>
            <a:ext cx="1605086" cy="2921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000" b="1">
                <a:solidFill>
                  <a:srgbClr val="000000"/>
                </a:solidFill>
                <a:latin typeface="Calibri"/>
                <a:cs typeface="Calibri"/>
              </a:rPr>
              <a:t>Specialization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390438" y="2726743"/>
            <a:ext cx="1369516" cy="266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Jathusanan.E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5859596" y="2726743"/>
            <a:ext cx="1298181" cy="266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IT</a:t>
            </a:r>
            <a:r>
              <a:rPr dirty="0" sz="1800" spc="-4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19049878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8544042" y="2726743"/>
            <a:ext cx="369056" cy="266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SE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1390438" y="3481816"/>
            <a:ext cx="1943137" cy="10160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W.R.J.M.Weragoda</a:t>
            </a:r>
          </a:p>
          <a:p>
            <a:pPr marL="0" marR="0">
              <a:lnSpc>
                <a:spcPts val="1800"/>
              </a:lnSpc>
              <a:spcBef>
                <a:spcPts val="4100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Madushan.W.A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5859596" y="3481816"/>
            <a:ext cx="1298181" cy="17780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IT</a:t>
            </a:r>
            <a:r>
              <a:rPr dirty="0" sz="1800" spc="-4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19008424</a:t>
            </a:r>
          </a:p>
          <a:p>
            <a:pPr marL="0" marR="0">
              <a:lnSpc>
                <a:spcPts val="1800"/>
              </a:lnSpc>
              <a:spcBef>
                <a:spcPts val="4100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IT</a:t>
            </a:r>
            <a:r>
              <a:rPr dirty="0" sz="1800" spc="-4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19042152</a:t>
            </a:r>
          </a:p>
          <a:p>
            <a:pPr marL="0" marR="0">
              <a:lnSpc>
                <a:spcPts val="1800"/>
              </a:lnSpc>
              <a:spcBef>
                <a:spcPts val="4200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IT</a:t>
            </a:r>
            <a:r>
              <a:rPr dirty="0" sz="1800" spc="-4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19109190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8544042" y="3481816"/>
            <a:ext cx="369056" cy="17780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SE</a:t>
            </a:r>
          </a:p>
          <a:p>
            <a:pPr marL="0" marR="0">
              <a:lnSpc>
                <a:spcPts val="1800"/>
              </a:lnSpc>
              <a:spcBef>
                <a:spcPts val="4100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SE</a:t>
            </a:r>
          </a:p>
          <a:p>
            <a:pPr marL="0" marR="0">
              <a:lnSpc>
                <a:spcPts val="1800"/>
              </a:lnSpc>
              <a:spcBef>
                <a:spcPts val="4200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SE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1390438" y="4991961"/>
            <a:ext cx="2330301" cy="266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S.R.D.Sudaraka</a:t>
            </a:r>
            <a:r>
              <a:rPr dirty="0" sz="1800" spc="-145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Keshara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4754898" y="5890362"/>
            <a:ext cx="2801627" cy="3429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SMART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NAVIGATION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213358" y="6516217"/>
            <a:ext cx="384125" cy="266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02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081454" y="1440215"/>
            <a:ext cx="10176905" cy="7454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5569"/>
              </a:lnSpc>
              <a:spcBef>
                <a:spcPts val="0"/>
              </a:spcBef>
              <a:spcAft>
                <a:spcPts val="0"/>
              </a:spcAft>
            </a:pPr>
            <a:r>
              <a:rPr dirty="0" sz="6000">
                <a:solidFill>
                  <a:srgbClr val="000000"/>
                </a:solidFill>
                <a:latin typeface="RLBKGU+TKVWID+Calibri-Light,Bold"/>
                <a:cs typeface="RLBKGU+TKVWID+Calibri-Light,Bold"/>
              </a:rPr>
              <a:t>WORK</a:t>
            </a:r>
            <a:r>
              <a:rPr dirty="0" sz="6000" spc="-275">
                <a:solidFill>
                  <a:srgbClr val="000000"/>
                </a:solidFill>
                <a:latin typeface="RLBKGU+TKVWID+Calibri-Light,Bold"/>
                <a:cs typeface="RLBKGU+TKVWID+Calibri-Light,Bold"/>
              </a:rPr>
              <a:t> </a:t>
            </a:r>
            <a:r>
              <a:rPr dirty="0" sz="6000">
                <a:solidFill>
                  <a:srgbClr val="000000"/>
                </a:solidFill>
                <a:latin typeface="RLBKGU+TKVWID+Calibri-Light,Bold"/>
                <a:cs typeface="RLBKGU+TKVWID+Calibri-Light,Bold"/>
              </a:rPr>
              <a:t>BREAKDOWN</a:t>
            </a:r>
            <a:r>
              <a:rPr dirty="0" sz="6000" spc="-263">
                <a:solidFill>
                  <a:srgbClr val="000000"/>
                </a:solidFill>
                <a:latin typeface="RLBKGU+TKVWID+Calibri-Light,Bold"/>
                <a:cs typeface="RLBKGU+TKVWID+Calibri-Light,Bold"/>
              </a:rPr>
              <a:t> </a:t>
            </a:r>
            <a:r>
              <a:rPr dirty="0" sz="6000">
                <a:solidFill>
                  <a:srgbClr val="000000"/>
                </a:solidFill>
                <a:latin typeface="RLBKGU+TKVWID+Calibri-Light,Bold"/>
                <a:cs typeface="RLBKGU+TKVWID+Calibri-Light,Bold"/>
              </a:rPr>
              <a:t>STRUCTURE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052100" y="5920842"/>
            <a:ext cx="7800987" cy="3429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SMART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NAVIGATION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TOOL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FOR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VISUALLY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IMPAIRED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PEOPLE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106784" y="6480389"/>
            <a:ext cx="306883" cy="1905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898989"/>
                </a:solidFill>
                <a:latin typeface="Calibri"/>
                <a:cs typeface="Calibri"/>
              </a:rPr>
              <a:t>20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13358" y="6516217"/>
            <a:ext cx="384125" cy="266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24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708517" y="6516217"/>
            <a:ext cx="4313309" cy="266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IT19109190</a:t>
            </a:r>
            <a:r>
              <a:rPr dirty="0" sz="1800" spc="425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|</a:t>
            </a:r>
            <a:r>
              <a:rPr dirty="0" sz="1800" spc="79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KESHARA</a:t>
            </a: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S.R.D.S</a:t>
            </a:r>
            <a:r>
              <a:rPr dirty="0" sz="1800" spc="-87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|</a:t>
            </a:r>
            <a:r>
              <a:rPr dirty="0" sz="1800" spc="-46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2022-277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052101" y="5920842"/>
            <a:ext cx="7765022" cy="3429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SMART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NEVIGATION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TOOL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FOR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VISUALLY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IMPAIRED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PEOPLE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1106784" y="6480389"/>
            <a:ext cx="306883" cy="1905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898989"/>
                </a:solidFill>
                <a:latin typeface="Calibri"/>
                <a:cs typeface="Calibri"/>
              </a:rPr>
              <a:t>21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13358" y="6516217"/>
            <a:ext cx="384125" cy="266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25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708517" y="6516217"/>
            <a:ext cx="4313309" cy="266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IT19109190</a:t>
            </a:r>
            <a:r>
              <a:rPr dirty="0" sz="1800" spc="425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|</a:t>
            </a:r>
            <a:r>
              <a:rPr dirty="0" sz="1800" spc="79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KESHARA</a:t>
            </a: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S.R.D.S</a:t>
            </a:r>
            <a:r>
              <a:rPr dirty="0" sz="1800" spc="-87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|</a:t>
            </a:r>
            <a:r>
              <a:rPr dirty="0" sz="1800" spc="-46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2022-277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3580096" y="1678387"/>
            <a:ext cx="4518074" cy="7454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5569"/>
              </a:lnSpc>
              <a:spcBef>
                <a:spcPts val="0"/>
              </a:spcBef>
              <a:spcAft>
                <a:spcPts val="0"/>
              </a:spcAft>
            </a:pPr>
            <a:r>
              <a:rPr dirty="0" sz="6000">
                <a:solidFill>
                  <a:srgbClr val="000000"/>
                </a:solidFill>
                <a:latin typeface="RLBKGU+TKVWID+Calibri-Light,Bold"/>
                <a:cs typeface="RLBKGU+TKVWID+Calibri-Light,Bold"/>
              </a:rPr>
              <a:t>GANTT</a:t>
            </a:r>
            <a:r>
              <a:rPr dirty="0" sz="6000" spc="-283">
                <a:solidFill>
                  <a:srgbClr val="000000"/>
                </a:solidFill>
                <a:latin typeface="RLBKGU+TKVWID+Calibri-Light,Bold"/>
                <a:cs typeface="RLBKGU+TKVWID+Calibri-Light,Bold"/>
              </a:rPr>
              <a:t> </a:t>
            </a:r>
            <a:r>
              <a:rPr dirty="0" sz="6000">
                <a:solidFill>
                  <a:srgbClr val="000000"/>
                </a:solidFill>
                <a:latin typeface="RLBKGU+TKVWID+Calibri-Light,Bold"/>
                <a:cs typeface="RLBKGU+TKVWID+Calibri-Light,Bold"/>
              </a:rPr>
              <a:t>CHART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052100" y="5920842"/>
            <a:ext cx="7800987" cy="3429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SMART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NAVIGATION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TOOL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FOR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VISUALLY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IMPAIRED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PEOPLE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106784" y="6480389"/>
            <a:ext cx="306883" cy="1905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898989"/>
                </a:solidFill>
                <a:latin typeface="Calibri"/>
                <a:cs typeface="Calibri"/>
              </a:rPr>
              <a:t>22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13358" y="6516217"/>
            <a:ext cx="384125" cy="266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26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708517" y="6516217"/>
            <a:ext cx="4313309" cy="266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IT19109190</a:t>
            </a:r>
            <a:r>
              <a:rPr dirty="0" sz="1800" spc="425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|</a:t>
            </a:r>
            <a:r>
              <a:rPr dirty="0" sz="1800" spc="79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KESHARA</a:t>
            </a: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S.R.D.S</a:t>
            </a:r>
            <a:r>
              <a:rPr dirty="0" sz="1800" spc="-87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|</a:t>
            </a:r>
            <a:r>
              <a:rPr dirty="0" sz="1800" spc="-46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2022-277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6596990" y="5305743"/>
            <a:ext cx="1915903" cy="2921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000" b="1">
                <a:solidFill>
                  <a:srgbClr val="ff0000"/>
                </a:solidFill>
                <a:latin typeface="Calibri"/>
                <a:cs typeface="Calibri"/>
              </a:rPr>
              <a:t>Current</a:t>
            </a:r>
            <a:r>
              <a:rPr dirty="0" sz="2000" b="1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sz="2000" b="1">
                <a:solidFill>
                  <a:srgbClr val="ff0000"/>
                </a:solidFill>
                <a:latin typeface="Calibri"/>
                <a:cs typeface="Calibri"/>
              </a:rPr>
              <a:t>progress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052100" y="5920842"/>
            <a:ext cx="7800987" cy="3429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SMART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NAVIGATION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TOOL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FOR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VISUALLY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IMPAIRED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PEOPLE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106784" y="6480389"/>
            <a:ext cx="306883" cy="1905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898989"/>
                </a:solidFill>
                <a:latin typeface="Calibri"/>
                <a:cs typeface="Calibri"/>
              </a:rPr>
              <a:t>23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13358" y="6516217"/>
            <a:ext cx="384125" cy="266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27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708517" y="6516217"/>
            <a:ext cx="4313309" cy="266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IT19109190</a:t>
            </a:r>
            <a:r>
              <a:rPr dirty="0" sz="1800" spc="425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|</a:t>
            </a:r>
            <a:r>
              <a:rPr dirty="0" sz="1800" spc="79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KESHARA</a:t>
            </a: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S.R.D.S</a:t>
            </a:r>
            <a:r>
              <a:rPr dirty="0" sz="1800" spc="-87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|</a:t>
            </a:r>
            <a:r>
              <a:rPr dirty="0" sz="1800" spc="-46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2022-277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>
            <a:hlinkClick r:id="rId2"/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3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345439" y="276372"/>
            <a:ext cx="3227281" cy="64571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084"/>
              </a:lnSpc>
              <a:spcBef>
                <a:spcPts val="0"/>
              </a:spcBef>
              <a:spcAft>
                <a:spcPts val="0"/>
              </a:spcAft>
            </a:pPr>
            <a:r>
              <a:rPr dirty="0" sz="4450" spc="530">
                <a:solidFill>
                  <a:srgbClr val="002060"/>
                </a:solidFill>
                <a:latin typeface="TMDVBA+IKNIOJ+Wingdings-Regular"/>
                <a:cs typeface="TMDVBA+IKNIOJ+Wingdings-Regular"/>
              </a:rPr>
              <a:t>v</a:t>
            </a:r>
            <a:r>
              <a:rPr dirty="0" sz="4400">
                <a:solidFill>
                  <a:srgbClr val="002060"/>
                </a:solidFill>
                <a:latin typeface="RLBKGU+TKVWID+Calibri-Light,Bold"/>
                <a:cs typeface="RLBKGU+TKVWID+Calibri-Light,Bold"/>
              </a:rPr>
              <a:t>References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77518" y="1058193"/>
            <a:ext cx="9843588" cy="52639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64"/>
              </a:lnSpc>
              <a:spcBef>
                <a:spcPts val="0"/>
              </a:spcBef>
              <a:spcAft>
                <a:spcPts val="0"/>
              </a:spcAft>
            </a:pPr>
            <a:r>
              <a:rPr dirty="0" sz="1850">
                <a:solidFill>
                  <a:srgbClr val="000000"/>
                </a:solidFill>
                <a:latin typeface="WSCDCU+MKQGIR+Arial-BoldMT,Bold"/>
                <a:cs typeface="WSCDCU+MKQGIR+Arial-BoldMT,Bold"/>
              </a:rPr>
              <a:t>1)</a:t>
            </a:r>
            <a:r>
              <a:rPr dirty="0" sz="1800" u="sng">
                <a:solidFill>
                  <a:srgbClr val="000000"/>
                </a:solidFill>
                <a:latin typeface="WSCDCU+MKQGIR+Arial-BoldMT,Bold"/>
                <a:cs typeface="WSCDCU+MKQGIR+Arial-BoldMT,Bold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Balakrishnan</a:t>
            </a:r>
            <a:r>
              <a:rPr dirty="0" sz="1800" spc="50">
                <a:solidFill>
                  <a:srgbClr val="000000"/>
                </a:solidFill>
                <a:latin typeface="Times New Roman"/>
                <a:cs typeface="Times New Roman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dirty="0" sz="1800" u="sng">
                <a:solidFill>
                  <a:srgbClr val="000000"/>
                </a:solidFill>
                <a:latin typeface="WSCDCU+MKQGIR+Arial-BoldMT,Bold"/>
                <a:cs typeface="WSCDCU+MKQGIR+Arial-BoldMT,Bold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G,</a:t>
            </a:r>
            <a:r>
              <a:rPr dirty="0" sz="1800" spc="51">
                <a:solidFill>
                  <a:srgbClr val="000000"/>
                </a:solidFill>
                <a:latin typeface="Times New Roman"/>
                <a:cs typeface="Times New Roman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dirty="0" sz="1800" u="sng">
                <a:solidFill>
                  <a:srgbClr val="000000"/>
                </a:solidFill>
                <a:latin typeface="WSCDCU+MKQGIR+Arial-BoldMT,Bold"/>
                <a:cs typeface="WSCDCU+MKQGIR+Arial-BoldMT,Bold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Sainarayanan</a:t>
            </a:r>
            <a:r>
              <a:rPr dirty="0" sz="1800" spc="50">
                <a:solidFill>
                  <a:srgbClr val="000000"/>
                </a:solidFill>
                <a:latin typeface="Times New Roman"/>
                <a:cs typeface="Times New Roman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dirty="0" sz="1800" u="sng">
                <a:solidFill>
                  <a:srgbClr val="000000"/>
                </a:solidFill>
                <a:latin typeface="WSCDCU+MKQGIR+Arial-BoldMT,Bold"/>
                <a:cs typeface="WSCDCU+MKQGIR+Arial-BoldMT,Bold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G,</a:t>
            </a:r>
            <a:r>
              <a:rPr dirty="0" sz="1800" spc="51">
                <a:solidFill>
                  <a:srgbClr val="000000"/>
                </a:solidFill>
                <a:latin typeface="Times New Roman"/>
                <a:cs typeface="Times New Roman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dirty="0" sz="1800" u="sng">
                <a:solidFill>
                  <a:srgbClr val="000000"/>
                </a:solidFill>
                <a:latin typeface="WSCDCU+MKQGIR+Arial-BoldMT,Bold"/>
                <a:cs typeface="WSCDCU+MKQGIR+Arial-BoldMT,Bold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Nagarajan</a:t>
            </a:r>
            <a:r>
              <a:rPr dirty="0" sz="1800" spc="47">
                <a:solidFill>
                  <a:srgbClr val="000000"/>
                </a:solidFill>
                <a:latin typeface="Times New Roman"/>
                <a:cs typeface="Times New Roman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dirty="0" sz="1800" u="sng">
                <a:solidFill>
                  <a:srgbClr val="000000"/>
                </a:solidFill>
                <a:latin typeface="WSCDCU+MKQGIR+Arial-BoldMT,Bold"/>
                <a:cs typeface="WSCDCU+MKQGIR+Arial-BoldMT,Bold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</a:t>
            </a:r>
            <a:r>
              <a:rPr dirty="0" sz="1800" spc="46">
                <a:solidFill>
                  <a:srgbClr val="000000"/>
                </a:solidFill>
                <a:latin typeface="Times New Roman"/>
                <a:cs typeface="Times New Roman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dirty="0" sz="1800" u="sng">
                <a:solidFill>
                  <a:srgbClr val="000000"/>
                </a:solidFill>
                <a:latin typeface="WSCDCU+MKQGIR+Arial-BoldMT,Bold"/>
                <a:cs typeface="WSCDCU+MKQGIR+Arial-BoldMT,Bold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and</a:t>
            </a:r>
            <a:r>
              <a:rPr dirty="0" sz="1800" spc="50">
                <a:solidFill>
                  <a:srgbClr val="000000"/>
                </a:solidFill>
                <a:latin typeface="Times New Roman"/>
                <a:cs typeface="Times New Roman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dirty="0" sz="1800" u="sng">
                <a:solidFill>
                  <a:srgbClr val="000000"/>
                </a:solidFill>
                <a:latin typeface="WSCDCU+MKQGIR+Arial-BoldMT,Bold"/>
                <a:cs typeface="WSCDCU+MKQGIR+Arial-BoldMT,Bold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Yaacob</a:t>
            </a:r>
            <a:r>
              <a:rPr dirty="0" sz="1800" spc="49">
                <a:solidFill>
                  <a:srgbClr val="000000"/>
                </a:solidFill>
                <a:latin typeface="Times New Roman"/>
                <a:cs typeface="Times New Roman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dirty="0" sz="1800" u="sng">
                <a:solidFill>
                  <a:srgbClr val="000000"/>
                </a:solidFill>
                <a:latin typeface="WSCDCU+MKQGIR+Arial-BoldMT,Bold"/>
                <a:cs typeface="WSCDCU+MKQGIR+Arial-BoldMT,Bold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S.</a:t>
            </a:r>
            <a:r>
              <a:rPr dirty="0" sz="1800" spc="51">
                <a:solidFill>
                  <a:srgbClr val="000000"/>
                </a:solidFill>
                <a:latin typeface="Times New Roman"/>
                <a:cs typeface="Times New Roman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dirty="0" sz="1800" u="sng">
                <a:solidFill>
                  <a:srgbClr val="000000"/>
                </a:solidFill>
                <a:latin typeface="WSCDCU+MKQGIR+Arial-BoldMT,Bold"/>
                <a:cs typeface="WSCDCU+MKQGIR+Arial-BoldMT,Bold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2007.</a:t>
            </a:r>
            <a:r>
              <a:rPr dirty="0" sz="1800" spc="43">
                <a:solidFill>
                  <a:srgbClr val="000000"/>
                </a:solidFill>
                <a:latin typeface="Times New Roman"/>
                <a:cs typeface="Times New Roman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dirty="0" sz="1800" u="sng">
                <a:solidFill>
                  <a:srgbClr val="000000"/>
                </a:solidFill>
                <a:latin typeface="WSCDCU+MKQGIR+Arial-BoldMT,Bold"/>
                <a:cs typeface="WSCDCU+MKQGIR+Arial-BoldMT,Bold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Wearable</a:t>
            </a:r>
            <a:r>
              <a:rPr dirty="0" sz="1800" spc="51">
                <a:solidFill>
                  <a:srgbClr val="000000"/>
                </a:solidFill>
                <a:latin typeface="Times New Roman"/>
                <a:cs typeface="Times New Roman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dirty="0" sz="1800" u="sng">
                <a:solidFill>
                  <a:srgbClr val="000000"/>
                </a:solidFill>
                <a:latin typeface="WSCDCU+MKQGIR+Arial-BoldMT,Bold"/>
                <a:cs typeface="WSCDCU+MKQGIR+Arial-BoldMT,Bold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Real-Time</a:t>
            </a:r>
          </a:p>
          <a:p>
            <a:pPr marL="0" marR="0">
              <a:lnSpc>
                <a:spcPts val="1791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WSCDCU+MKQGIR+Arial-BoldMT,Bold"/>
                <a:cs typeface="WSCDCU+MKQGIR+Arial-BoldMT,Bold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Stereo</a:t>
            </a:r>
            <a:r>
              <a:rPr dirty="0" sz="1800" spc="47">
                <a:solidFill>
                  <a:srgbClr val="000000"/>
                </a:solidFill>
                <a:latin typeface="Times New Roman"/>
                <a:cs typeface="Times New Roman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dirty="0" sz="1800">
                <a:solidFill>
                  <a:srgbClr val="000000"/>
                </a:solidFill>
                <a:latin typeface="WSCDCU+MKQGIR+Arial-BoldMT,Bold"/>
                <a:cs typeface="WSCDCU+MKQGIR+Arial-BoldMT,Bold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Vision</a:t>
            </a:r>
            <a:r>
              <a:rPr dirty="0" sz="1800" spc="54">
                <a:solidFill>
                  <a:srgbClr val="000000"/>
                </a:solidFill>
                <a:latin typeface="Times New Roman"/>
                <a:cs typeface="Times New Roman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dirty="0" sz="1800">
                <a:solidFill>
                  <a:srgbClr val="000000"/>
                </a:solidFill>
                <a:latin typeface="WSCDCU+MKQGIR+Arial-BoldMT,Bold"/>
                <a:cs typeface="WSCDCU+MKQGIR+Arial-BoldMT,Bold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for</a:t>
            </a:r>
            <a:r>
              <a:rPr dirty="0" sz="1800" spc="51">
                <a:solidFill>
                  <a:srgbClr val="000000"/>
                </a:solidFill>
                <a:latin typeface="Times New Roman"/>
                <a:cs typeface="Times New Roman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dirty="0" sz="1800">
                <a:solidFill>
                  <a:srgbClr val="000000"/>
                </a:solidFill>
                <a:latin typeface="WSCDCU+MKQGIR+Arial-BoldMT,Bold"/>
                <a:cs typeface="WSCDCU+MKQGIR+Arial-BoldMT,Bold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the</a:t>
            </a:r>
            <a:r>
              <a:rPr dirty="0" sz="1800" spc="50">
                <a:solidFill>
                  <a:srgbClr val="000000"/>
                </a:solidFill>
                <a:latin typeface="Times New Roman"/>
                <a:cs typeface="Times New Roman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dirty="0" sz="1800">
                <a:solidFill>
                  <a:srgbClr val="000000"/>
                </a:solidFill>
                <a:latin typeface="WSCDCU+MKQGIR+Arial-BoldMT,Bold"/>
                <a:cs typeface="WSCDCU+MKQGIR+Arial-BoldMT,Bold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Visually</a:t>
            </a:r>
            <a:r>
              <a:rPr dirty="0" sz="1800" spc="56">
                <a:solidFill>
                  <a:srgbClr val="000000"/>
                </a:solidFill>
                <a:latin typeface="Times New Roman"/>
                <a:cs typeface="Times New Roman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dirty="0" sz="1800">
                <a:solidFill>
                  <a:srgbClr val="000000"/>
                </a:solidFill>
                <a:latin typeface="WSCDCU+MKQGIR+Arial-BoldMT,Bold"/>
                <a:cs typeface="WSCDCU+MKQGIR+Arial-BoldMT,Bold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Impaired</a:t>
            </a:r>
            <a:r>
              <a:rPr dirty="0" sz="1800" spc="50">
                <a:solidFill>
                  <a:srgbClr val="000000"/>
                </a:solidFill>
                <a:latin typeface="Times New Roman"/>
                <a:cs typeface="Times New Roman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dirty="0" sz="1800">
                <a:solidFill>
                  <a:srgbClr val="000000"/>
                </a:solidFill>
                <a:latin typeface="WSCDCU+MKQGIR+Arial-BoldMT,Bold"/>
                <a:cs typeface="WSCDCU+MKQGIR+Arial-BoldMT,Bold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Engineering.</a:t>
            </a:r>
            <a:r>
              <a:rPr dirty="0" sz="1800" spc="107">
                <a:solidFill>
                  <a:srgbClr val="000000"/>
                </a:solidFill>
                <a:latin typeface="Times New Roman"/>
                <a:cs typeface="Times New Roman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dirty="0" sz="1800" u="sng">
                <a:solidFill>
                  <a:srgbClr val="000000"/>
                </a:solidFill>
                <a:latin typeface="WSCDCU+MKQGIR+Arial-BoldMT,Bold"/>
                <a:cs typeface="WSCDCU+MKQGIR+Arial-BoldMT,Bold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[1]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77518" y="1716561"/>
            <a:ext cx="10518833" cy="74572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64"/>
              </a:lnSpc>
              <a:spcBef>
                <a:spcPts val="0"/>
              </a:spcBef>
              <a:spcAft>
                <a:spcPts val="0"/>
              </a:spcAft>
            </a:pPr>
            <a:r>
              <a:rPr dirty="0" sz="1850">
                <a:solidFill>
                  <a:srgbClr val="000000"/>
                </a:solidFill>
                <a:latin typeface="WSCDCU+MKQGIR+Arial-BoldMT,Bold"/>
                <a:cs typeface="WSCDCU+MKQGIR+Arial-BoldMT,Bold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2)</a:t>
            </a:r>
            <a:r>
              <a:rPr dirty="0" sz="1800">
                <a:solidFill>
                  <a:srgbClr val="000000"/>
                </a:solidFill>
                <a:latin typeface="WSCDCU+MKQGIR+Arial-BoldMT,Bold"/>
                <a:cs typeface="WSCDCU+MKQGIR+Arial-BoldMT,Bold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Sharma,</a:t>
            </a:r>
            <a:r>
              <a:rPr dirty="0" sz="1800" spc="49">
                <a:solidFill>
                  <a:srgbClr val="000000"/>
                </a:solidFill>
                <a:latin typeface="Times New Roman"/>
                <a:cs typeface="Times New Roman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dirty="0" sz="1800">
                <a:solidFill>
                  <a:srgbClr val="000000"/>
                </a:solidFill>
                <a:latin typeface="WSCDCU+MKQGIR+Arial-BoldMT,Bold"/>
                <a:cs typeface="WSCDCU+MKQGIR+Arial-BoldMT,Bold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Saransh,</a:t>
            </a:r>
            <a:r>
              <a:rPr dirty="0" sz="1800" spc="50">
                <a:solidFill>
                  <a:srgbClr val="000000"/>
                </a:solidFill>
                <a:latin typeface="Times New Roman"/>
                <a:cs typeface="Times New Roman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dirty="0" sz="1800">
                <a:solidFill>
                  <a:srgbClr val="000000"/>
                </a:solidFill>
                <a:latin typeface="WSCDCU+MKQGIR+Arial-BoldMT,Bold"/>
                <a:cs typeface="WSCDCU+MKQGIR+Arial-BoldMT,Bold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and</a:t>
            </a:r>
            <a:r>
              <a:rPr dirty="0" sz="1800" spc="50">
                <a:solidFill>
                  <a:srgbClr val="000000"/>
                </a:solidFill>
                <a:latin typeface="Times New Roman"/>
                <a:cs typeface="Times New Roman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dirty="0" sz="1800">
                <a:solidFill>
                  <a:srgbClr val="000000"/>
                </a:solidFill>
                <a:latin typeface="WSCDCU+MKQGIR+Arial-BoldMT,Bold"/>
                <a:cs typeface="WSCDCU+MKQGIR+Arial-BoldMT,Bold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Samyak</a:t>
            </a:r>
            <a:r>
              <a:rPr dirty="0" sz="1800" spc="46">
                <a:solidFill>
                  <a:srgbClr val="000000"/>
                </a:solidFill>
                <a:latin typeface="Times New Roman"/>
                <a:cs typeface="Times New Roman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dirty="0" sz="1800">
                <a:solidFill>
                  <a:srgbClr val="000000"/>
                </a:solidFill>
                <a:latin typeface="WSCDCU+MKQGIR+Arial-BoldMT,Bold"/>
                <a:cs typeface="WSCDCU+MKQGIR+Arial-BoldMT,Bold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Jain.</a:t>
            </a:r>
            <a:r>
              <a:rPr dirty="0" sz="1800" spc="50">
                <a:solidFill>
                  <a:srgbClr val="000000"/>
                </a:solidFill>
                <a:latin typeface="Times New Roman"/>
                <a:cs typeface="Times New Roman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dirty="0" sz="1800">
                <a:solidFill>
                  <a:srgbClr val="000000"/>
                </a:solidFill>
                <a:latin typeface="WSCDCU+MKQGIR+Arial-BoldMT,Bold"/>
                <a:cs typeface="WSCDCU+MKQGIR+Arial-BoldMT,Bold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"A</a:t>
            </a:r>
            <a:r>
              <a:rPr dirty="0" sz="1800" spc="46">
                <a:solidFill>
                  <a:srgbClr val="000000"/>
                </a:solidFill>
                <a:latin typeface="Times New Roman"/>
                <a:cs typeface="Times New Roman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dirty="0" sz="1800">
                <a:solidFill>
                  <a:srgbClr val="000000"/>
                </a:solidFill>
                <a:latin typeface="WSCDCU+MKQGIR+Arial-BoldMT,Bold"/>
                <a:cs typeface="WSCDCU+MKQGIR+Arial-BoldMT,Bold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static</a:t>
            </a:r>
            <a:r>
              <a:rPr dirty="0" sz="1800" spc="49">
                <a:solidFill>
                  <a:srgbClr val="000000"/>
                </a:solidFill>
                <a:latin typeface="Times New Roman"/>
                <a:cs typeface="Times New Roman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dirty="0" sz="1800">
                <a:solidFill>
                  <a:srgbClr val="000000"/>
                </a:solidFill>
                <a:latin typeface="WSCDCU+MKQGIR+Arial-BoldMT,Bold"/>
                <a:cs typeface="WSCDCU+MKQGIR+Arial-BoldMT,Bold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hand</a:t>
            </a:r>
            <a:r>
              <a:rPr dirty="0" sz="1800" spc="51">
                <a:solidFill>
                  <a:srgbClr val="000000"/>
                </a:solidFill>
                <a:latin typeface="Times New Roman"/>
                <a:cs typeface="Times New Roman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dirty="0" sz="1800">
                <a:solidFill>
                  <a:srgbClr val="000000"/>
                </a:solidFill>
                <a:latin typeface="WSCDCU+MKQGIR+Arial-BoldMT,Bold"/>
                <a:cs typeface="WSCDCU+MKQGIR+Arial-BoldMT,Bold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gesture</a:t>
            </a:r>
            <a:r>
              <a:rPr dirty="0" sz="1800" spc="50">
                <a:solidFill>
                  <a:srgbClr val="000000"/>
                </a:solidFill>
                <a:latin typeface="Times New Roman"/>
                <a:cs typeface="Times New Roman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dirty="0" sz="1800">
                <a:solidFill>
                  <a:srgbClr val="000000"/>
                </a:solidFill>
                <a:latin typeface="WSCDCU+MKQGIR+Arial-BoldMT,Bold"/>
                <a:cs typeface="WSCDCU+MKQGIR+Arial-BoldMT,Bold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and</a:t>
            </a:r>
            <a:r>
              <a:rPr dirty="0" sz="1800" spc="50">
                <a:solidFill>
                  <a:srgbClr val="000000"/>
                </a:solidFill>
                <a:latin typeface="Times New Roman"/>
                <a:cs typeface="Times New Roman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dirty="0" sz="1800">
                <a:solidFill>
                  <a:srgbClr val="000000"/>
                </a:solidFill>
                <a:latin typeface="WSCDCU+MKQGIR+Arial-BoldMT,Bold"/>
                <a:cs typeface="WSCDCU+MKQGIR+Arial-BoldMT,Bold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face</a:t>
            </a:r>
            <a:r>
              <a:rPr dirty="0" sz="1800" spc="46">
                <a:solidFill>
                  <a:srgbClr val="000000"/>
                </a:solidFill>
                <a:latin typeface="Times New Roman"/>
                <a:cs typeface="Times New Roman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dirty="0" sz="1800">
                <a:solidFill>
                  <a:srgbClr val="000000"/>
                </a:solidFill>
                <a:latin typeface="WSCDCU+MKQGIR+Arial-BoldMT,Bold"/>
                <a:cs typeface="WSCDCU+MKQGIR+Arial-BoldMT,Bold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recognition</a:t>
            </a:r>
            <a:r>
              <a:rPr dirty="0" sz="1800" spc="57">
                <a:solidFill>
                  <a:srgbClr val="000000"/>
                </a:solidFill>
                <a:latin typeface="Times New Roman"/>
                <a:cs typeface="Times New Roman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dirty="0" sz="1800">
                <a:solidFill>
                  <a:srgbClr val="000000"/>
                </a:solidFill>
                <a:latin typeface="WSCDCU+MKQGIR+Arial-BoldMT,Bold"/>
                <a:cs typeface="WSCDCU+MKQGIR+Arial-BoldMT,Bold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system</a:t>
            </a:r>
            <a:r>
              <a:rPr dirty="0" sz="1800" spc="46">
                <a:solidFill>
                  <a:srgbClr val="000000"/>
                </a:solidFill>
                <a:latin typeface="Times New Roman"/>
                <a:cs typeface="Times New Roman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dirty="0" sz="1800">
                <a:solidFill>
                  <a:srgbClr val="000000"/>
                </a:solidFill>
                <a:latin typeface="WSCDCU+MKQGIR+Arial-BoldMT,Bold"/>
                <a:cs typeface="WSCDCU+MKQGIR+Arial-BoldMT,Bold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for</a:t>
            </a:r>
          </a:p>
          <a:p>
            <a:pPr marL="0" marR="0">
              <a:lnSpc>
                <a:spcPts val="1791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 u="sng">
                <a:solidFill>
                  <a:srgbClr val="000000"/>
                </a:solidFill>
                <a:latin typeface="WSCDCU+MKQGIR+Arial-BoldMT,Bold"/>
                <a:cs typeface="WSCDCU+MKQGIR+Arial-BoldMT,Bold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blind</a:t>
            </a:r>
            <a:r>
              <a:rPr dirty="0" sz="1800" spc="57">
                <a:solidFill>
                  <a:srgbClr val="000000"/>
                </a:solidFill>
                <a:latin typeface="Times New Roman"/>
                <a:cs typeface="Times New Roman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dirty="0" sz="1800" u="sng">
                <a:solidFill>
                  <a:srgbClr val="000000"/>
                </a:solidFill>
                <a:latin typeface="WSCDCU+MKQGIR+Arial-BoldMT,Bold"/>
                <a:cs typeface="WSCDCU+MKQGIR+Arial-BoldMT,Bold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people."</a:t>
            </a:r>
            <a:r>
              <a:rPr dirty="0" sz="1800" spc="55">
                <a:solidFill>
                  <a:srgbClr val="000000"/>
                </a:solidFill>
                <a:latin typeface="Times New Roman"/>
                <a:cs typeface="Times New Roman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dirty="0" sz="1800" u="sng">
                <a:solidFill>
                  <a:srgbClr val="000000"/>
                </a:solidFill>
                <a:latin typeface="WSCDCU+MKQGIR+Arial-BoldMT,Bold"/>
                <a:cs typeface="WSCDCU+MKQGIR+Arial-BoldMT,Bold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2019</a:t>
            </a:r>
            <a:r>
              <a:rPr dirty="0" sz="1800" spc="46">
                <a:solidFill>
                  <a:srgbClr val="000000"/>
                </a:solidFill>
                <a:latin typeface="Times New Roman"/>
                <a:cs typeface="Times New Roman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dirty="0" sz="1800" u="sng">
                <a:solidFill>
                  <a:srgbClr val="000000"/>
                </a:solidFill>
                <a:latin typeface="WSCDCU+MKQGIR+Arial-BoldMT,Bold"/>
                <a:cs typeface="WSCDCU+MKQGIR+Arial-BoldMT,Bold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6th</a:t>
            </a:r>
            <a:r>
              <a:rPr dirty="0" sz="1800" spc="46">
                <a:solidFill>
                  <a:srgbClr val="000000"/>
                </a:solidFill>
                <a:latin typeface="Times New Roman"/>
                <a:cs typeface="Times New Roman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dirty="0" sz="1800" u="sng">
                <a:solidFill>
                  <a:srgbClr val="000000"/>
                </a:solidFill>
                <a:latin typeface="WSCDCU+MKQGIR+Arial-BoldMT,Bold"/>
                <a:cs typeface="WSCDCU+MKQGIR+Arial-BoldMT,Bold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International</a:t>
            </a:r>
            <a:r>
              <a:rPr dirty="0" sz="1800" spc="56">
                <a:solidFill>
                  <a:srgbClr val="000000"/>
                </a:solidFill>
                <a:latin typeface="Times New Roman"/>
                <a:cs typeface="Times New Roman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dirty="0" sz="1800" u="sng">
                <a:solidFill>
                  <a:srgbClr val="000000"/>
                </a:solidFill>
                <a:latin typeface="WSCDCU+MKQGIR+Arial-BoldMT,Bold"/>
                <a:cs typeface="WSCDCU+MKQGIR+Arial-BoldMT,Bold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Conference</a:t>
            </a:r>
            <a:r>
              <a:rPr dirty="0" sz="1800" spc="52">
                <a:solidFill>
                  <a:srgbClr val="000000"/>
                </a:solidFill>
                <a:latin typeface="Times New Roman"/>
                <a:cs typeface="Times New Roman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dirty="0" sz="1800" u="sng">
                <a:solidFill>
                  <a:srgbClr val="000000"/>
                </a:solidFill>
                <a:latin typeface="WSCDCU+MKQGIR+Arial-BoldMT,Bold"/>
                <a:cs typeface="WSCDCU+MKQGIR+Arial-BoldMT,Bold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</a:t>
            </a:r>
            <a:r>
              <a:rPr dirty="0" sz="1800" spc="52">
                <a:solidFill>
                  <a:srgbClr val="000000"/>
                </a:solidFill>
                <a:latin typeface="Times New Roman"/>
                <a:cs typeface="Times New Roman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dirty="0" sz="1800" u="sng">
                <a:solidFill>
                  <a:srgbClr val="000000"/>
                </a:solidFill>
                <a:latin typeface="WSCDCU+MKQGIR+Arial-BoldMT,Bold"/>
                <a:cs typeface="WSCDCU+MKQGIR+Arial-BoldMT,Bold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Signal</a:t>
            </a:r>
            <a:r>
              <a:rPr dirty="0" sz="1800" spc="54">
                <a:solidFill>
                  <a:srgbClr val="000000"/>
                </a:solidFill>
                <a:latin typeface="Times New Roman"/>
                <a:cs typeface="Times New Roman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dirty="0" sz="1800" u="sng">
                <a:solidFill>
                  <a:srgbClr val="000000"/>
                </a:solidFill>
                <a:latin typeface="WSCDCU+MKQGIR+Arial-BoldMT,Bold"/>
                <a:cs typeface="WSCDCU+MKQGIR+Arial-BoldMT,Bold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Processing</a:t>
            </a:r>
            <a:r>
              <a:rPr dirty="0" sz="1800" spc="51">
                <a:solidFill>
                  <a:srgbClr val="000000"/>
                </a:solidFill>
                <a:latin typeface="Times New Roman"/>
                <a:cs typeface="Times New Roman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dirty="0" sz="1800" u="sng">
                <a:solidFill>
                  <a:srgbClr val="000000"/>
                </a:solidFill>
                <a:latin typeface="WSCDCU+MKQGIR+Arial-BoldMT,Bold"/>
                <a:cs typeface="WSCDCU+MKQGIR+Arial-BoldMT,Bold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and</a:t>
            </a:r>
            <a:r>
              <a:rPr dirty="0" sz="1800" spc="50">
                <a:solidFill>
                  <a:srgbClr val="000000"/>
                </a:solidFill>
                <a:latin typeface="Times New Roman"/>
                <a:cs typeface="Times New Roman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dirty="0" sz="1800" u="sng">
                <a:solidFill>
                  <a:srgbClr val="000000"/>
                </a:solidFill>
                <a:latin typeface="WSCDCU+MKQGIR+Arial-BoldMT,Bold"/>
                <a:cs typeface="WSCDCU+MKQGIR+Arial-BoldMT,Bold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Integrated</a:t>
            </a:r>
            <a:r>
              <a:rPr dirty="0" sz="1800" spc="51">
                <a:solidFill>
                  <a:srgbClr val="000000"/>
                </a:solidFill>
                <a:latin typeface="Times New Roman"/>
                <a:cs typeface="Times New Roman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dirty="0" sz="1800" u="sng">
                <a:solidFill>
                  <a:srgbClr val="000000"/>
                </a:solidFill>
                <a:latin typeface="WSCDCU+MKQGIR+Arial-BoldMT,Bold"/>
                <a:cs typeface="WSCDCU+MKQGIR+Arial-BoldMT,Bold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Networks</a:t>
            </a:r>
          </a:p>
          <a:p>
            <a:pPr marL="0" marR="0">
              <a:lnSpc>
                <a:spcPts val="1726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WSCDCU+MKQGIR+Arial-BoldMT,Bold"/>
                <a:cs typeface="WSCDCU+MKQGIR+Arial-BoldMT,Bold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(SPIN).</a:t>
            </a:r>
            <a:r>
              <a:rPr dirty="0" sz="1800" spc="52">
                <a:solidFill>
                  <a:srgbClr val="000000"/>
                </a:solidFill>
                <a:latin typeface="Times New Roman"/>
                <a:cs typeface="Times New Roman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dirty="0" sz="1800">
                <a:solidFill>
                  <a:srgbClr val="000000"/>
                </a:solidFill>
                <a:latin typeface="WSCDCU+MKQGIR+Arial-BoldMT,Bold"/>
                <a:cs typeface="WSCDCU+MKQGIR+Arial-BoldMT,Bold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IEEE,</a:t>
            </a:r>
            <a:r>
              <a:rPr dirty="0" sz="1800" spc="56">
                <a:solidFill>
                  <a:srgbClr val="000000"/>
                </a:solidFill>
                <a:latin typeface="Times New Roman"/>
                <a:cs typeface="Times New Roman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dirty="0" sz="1800">
                <a:solidFill>
                  <a:srgbClr val="000000"/>
                </a:solidFill>
                <a:latin typeface="WSCDCU+MKQGIR+Arial-BoldMT,Bold"/>
                <a:cs typeface="WSCDCU+MKQGIR+Arial-BoldMT,Bold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2019.</a:t>
            </a:r>
            <a:r>
              <a:rPr dirty="0" sz="1800" spc="58">
                <a:solidFill>
                  <a:srgbClr val="000000"/>
                </a:solidFill>
                <a:latin typeface="Times New Roman"/>
                <a:cs typeface="Times New Roman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dirty="0" sz="1800" u="sng">
                <a:solidFill>
                  <a:srgbClr val="000000"/>
                </a:solidFill>
                <a:latin typeface="WSCDCU+MKQGIR+Arial-BoldMT,Bold"/>
                <a:cs typeface="WSCDCU+MKQGIR+Arial-BoldMT,Bold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[2]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77518" y="2594385"/>
            <a:ext cx="10571474" cy="7458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64"/>
              </a:lnSpc>
              <a:spcBef>
                <a:spcPts val="0"/>
              </a:spcBef>
              <a:spcAft>
                <a:spcPts val="0"/>
              </a:spcAft>
            </a:pPr>
            <a:r>
              <a:rPr dirty="0" sz="1850">
                <a:solidFill>
                  <a:srgbClr val="000000"/>
                </a:solidFill>
                <a:latin typeface="WSCDCU+MKQGIR+Arial-BoldMT,Bold"/>
                <a:cs typeface="WSCDCU+MKQGIR+Arial-BoldMT,Bold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3)</a:t>
            </a:r>
            <a:r>
              <a:rPr dirty="0" sz="1800">
                <a:solidFill>
                  <a:srgbClr val="000000"/>
                </a:solidFill>
                <a:latin typeface="WSCDCU+MKQGIR+Arial-BoldMT,Bold"/>
                <a:cs typeface="WSCDCU+MKQGIR+Arial-BoldMT,Bold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K.</a:t>
            </a:r>
            <a:r>
              <a:rPr dirty="0" sz="1800" spc="46">
                <a:solidFill>
                  <a:srgbClr val="000000"/>
                </a:solidFill>
                <a:latin typeface="Times New Roman"/>
                <a:cs typeface="Times New Roman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dirty="0" sz="1800">
                <a:solidFill>
                  <a:srgbClr val="000000"/>
                </a:solidFill>
                <a:latin typeface="WSCDCU+MKQGIR+Arial-BoldMT,Bold"/>
                <a:cs typeface="WSCDCU+MKQGIR+Arial-BoldMT,Bold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M.</a:t>
            </a:r>
            <a:r>
              <a:rPr dirty="0" sz="1800" spc="46">
                <a:solidFill>
                  <a:srgbClr val="000000"/>
                </a:solidFill>
                <a:latin typeface="Times New Roman"/>
                <a:cs typeface="Times New Roman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dirty="0" sz="1800">
                <a:solidFill>
                  <a:srgbClr val="000000"/>
                </a:solidFill>
                <a:latin typeface="WSCDCU+MKQGIR+Arial-BoldMT,Bold"/>
                <a:cs typeface="WSCDCU+MKQGIR+Arial-BoldMT,Bold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Kramer,</a:t>
            </a:r>
            <a:r>
              <a:rPr dirty="0" sz="1800" spc="43">
                <a:solidFill>
                  <a:srgbClr val="000000"/>
                </a:solidFill>
                <a:latin typeface="Times New Roman"/>
                <a:cs typeface="Times New Roman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dirty="0" sz="1800">
                <a:solidFill>
                  <a:srgbClr val="000000"/>
                </a:solidFill>
                <a:latin typeface="WSCDCU+MKQGIR+Arial-BoldMT,Bold"/>
                <a:cs typeface="WSCDCU+MKQGIR+Arial-BoldMT,Bold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D.</a:t>
            </a:r>
            <a:r>
              <a:rPr dirty="0" sz="1800" spc="46">
                <a:solidFill>
                  <a:srgbClr val="000000"/>
                </a:solidFill>
                <a:latin typeface="Times New Roman"/>
                <a:cs typeface="Times New Roman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dirty="0" sz="1800">
                <a:solidFill>
                  <a:srgbClr val="000000"/>
                </a:solidFill>
                <a:latin typeface="WSCDCU+MKQGIR+Arial-BoldMT,Bold"/>
                <a:cs typeface="WSCDCU+MKQGIR+Arial-BoldMT,Bold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S.</a:t>
            </a:r>
            <a:r>
              <a:rPr dirty="0" sz="1800" spc="51">
                <a:solidFill>
                  <a:srgbClr val="000000"/>
                </a:solidFill>
                <a:latin typeface="Times New Roman"/>
                <a:cs typeface="Times New Roman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dirty="0" sz="1800">
                <a:solidFill>
                  <a:srgbClr val="000000"/>
                </a:solidFill>
                <a:latin typeface="WSCDCU+MKQGIR+Arial-BoldMT,Bold"/>
                <a:cs typeface="WSCDCU+MKQGIR+Arial-BoldMT,Bold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Hedin</a:t>
            </a:r>
            <a:r>
              <a:rPr dirty="0" sz="1800" spc="50">
                <a:solidFill>
                  <a:srgbClr val="000000"/>
                </a:solidFill>
                <a:latin typeface="Times New Roman"/>
                <a:cs typeface="Times New Roman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dirty="0" sz="1800">
                <a:solidFill>
                  <a:srgbClr val="000000"/>
                </a:solidFill>
                <a:latin typeface="WSCDCU+MKQGIR+Arial-BoldMT,Bold"/>
                <a:cs typeface="WSCDCU+MKQGIR+Arial-BoldMT,Bold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and</a:t>
            </a:r>
            <a:r>
              <a:rPr dirty="0" sz="1800" spc="50">
                <a:solidFill>
                  <a:srgbClr val="000000"/>
                </a:solidFill>
                <a:latin typeface="Times New Roman"/>
                <a:cs typeface="Times New Roman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dirty="0" sz="1800">
                <a:solidFill>
                  <a:srgbClr val="000000"/>
                </a:solidFill>
                <a:latin typeface="WSCDCU+MKQGIR+Arial-BoldMT,Bold"/>
                <a:cs typeface="WSCDCU+MKQGIR+Arial-BoldMT,Bold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D.</a:t>
            </a:r>
            <a:r>
              <a:rPr dirty="0" sz="1800" spc="46">
                <a:solidFill>
                  <a:srgbClr val="000000"/>
                </a:solidFill>
                <a:latin typeface="Times New Roman"/>
                <a:cs typeface="Times New Roman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dirty="0" sz="1800">
                <a:solidFill>
                  <a:srgbClr val="000000"/>
                </a:solidFill>
                <a:latin typeface="WSCDCU+MKQGIR+Arial-BoldMT,Bold"/>
                <a:cs typeface="WSCDCU+MKQGIR+Arial-BoldMT,Bold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J.</a:t>
            </a:r>
            <a:r>
              <a:rPr dirty="0" sz="1800" spc="44">
                <a:solidFill>
                  <a:srgbClr val="000000"/>
                </a:solidFill>
                <a:latin typeface="Times New Roman"/>
                <a:cs typeface="Times New Roman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dirty="0" sz="1800">
                <a:solidFill>
                  <a:srgbClr val="000000"/>
                </a:solidFill>
                <a:latin typeface="WSCDCU+MKQGIR+Arial-BoldMT,Bold"/>
                <a:cs typeface="WSCDCU+MKQGIR+Arial-BoldMT,Bold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Rolkosky,</a:t>
            </a:r>
            <a:r>
              <a:rPr dirty="0" sz="1800" spc="50">
                <a:solidFill>
                  <a:srgbClr val="000000"/>
                </a:solidFill>
                <a:latin typeface="Times New Roman"/>
                <a:cs typeface="Times New Roman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dirty="0" sz="1800">
                <a:solidFill>
                  <a:srgbClr val="000000"/>
                </a:solidFill>
                <a:latin typeface="WSCDCU+MKQGIR+Arial-BoldMT,Bold"/>
                <a:cs typeface="WSCDCU+MKQGIR+Arial-BoldMT,Bold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"Smartphone</a:t>
            </a:r>
            <a:r>
              <a:rPr dirty="0" sz="1800" spc="54">
                <a:solidFill>
                  <a:srgbClr val="000000"/>
                </a:solidFill>
                <a:latin typeface="Times New Roman"/>
                <a:cs typeface="Times New Roman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dirty="0" sz="1800">
                <a:solidFill>
                  <a:srgbClr val="000000"/>
                </a:solidFill>
                <a:latin typeface="WSCDCU+MKQGIR+Arial-BoldMT,Bold"/>
                <a:cs typeface="WSCDCU+MKQGIR+Arial-BoldMT,Bold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based</a:t>
            </a:r>
            <a:r>
              <a:rPr dirty="0" sz="1800" spc="47">
                <a:solidFill>
                  <a:srgbClr val="000000"/>
                </a:solidFill>
                <a:latin typeface="Times New Roman"/>
                <a:cs typeface="Times New Roman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dirty="0" sz="1800">
                <a:solidFill>
                  <a:srgbClr val="000000"/>
                </a:solidFill>
                <a:latin typeface="WSCDCU+MKQGIR+Arial-BoldMT,Bold"/>
                <a:cs typeface="WSCDCU+MKQGIR+Arial-BoldMT,Bold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face</a:t>
            </a:r>
            <a:r>
              <a:rPr dirty="0" sz="1800" spc="46">
                <a:solidFill>
                  <a:srgbClr val="000000"/>
                </a:solidFill>
                <a:latin typeface="Times New Roman"/>
                <a:cs typeface="Times New Roman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dirty="0" sz="1800">
                <a:solidFill>
                  <a:srgbClr val="000000"/>
                </a:solidFill>
                <a:latin typeface="WSCDCU+MKQGIR+Arial-BoldMT,Bold"/>
                <a:cs typeface="WSCDCU+MKQGIR+Arial-BoldMT,Bold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recognition</a:t>
            </a:r>
            <a:r>
              <a:rPr dirty="0" sz="1800" spc="57">
                <a:solidFill>
                  <a:srgbClr val="000000"/>
                </a:solidFill>
                <a:latin typeface="Times New Roman"/>
                <a:cs typeface="Times New Roman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dirty="0" sz="1800">
                <a:solidFill>
                  <a:srgbClr val="000000"/>
                </a:solidFill>
                <a:latin typeface="WSCDCU+MKQGIR+Arial-BoldMT,Bold"/>
                <a:cs typeface="WSCDCU+MKQGIR+Arial-BoldMT,Bold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tool</a:t>
            </a:r>
            <a:r>
              <a:rPr dirty="0" sz="1800" spc="52">
                <a:solidFill>
                  <a:srgbClr val="000000"/>
                </a:solidFill>
                <a:latin typeface="Times New Roman"/>
                <a:cs typeface="Times New Roman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dirty="0" sz="1800">
                <a:solidFill>
                  <a:srgbClr val="000000"/>
                </a:solidFill>
                <a:latin typeface="WSCDCU+MKQGIR+Arial-BoldMT,Bold"/>
                <a:cs typeface="WSCDCU+MKQGIR+Arial-BoldMT,Bold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for</a:t>
            </a:r>
            <a:r>
              <a:rPr dirty="0" sz="1800" spc="51">
                <a:solidFill>
                  <a:srgbClr val="000000"/>
                </a:solidFill>
                <a:latin typeface="Times New Roman"/>
                <a:cs typeface="Times New Roman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dirty="0" sz="1800">
                <a:solidFill>
                  <a:srgbClr val="000000"/>
                </a:solidFill>
                <a:latin typeface="WSCDCU+MKQGIR+Arial-BoldMT,Bold"/>
                <a:cs typeface="WSCDCU+MKQGIR+Arial-BoldMT,Bold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the</a:t>
            </a:r>
          </a:p>
          <a:p>
            <a:pPr marL="0" marR="0">
              <a:lnSpc>
                <a:spcPts val="1791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 u="sng">
                <a:solidFill>
                  <a:srgbClr val="000000"/>
                </a:solidFill>
                <a:latin typeface="WSCDCU+MKQGIR+Arial-BoldMT,Bold"/>
                <a:cs typeface="WSCDCU+MKQGIR+Arial-BoldMT,Bold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blind,"</a:t>
            </a:r>
            <a:r>
              <a:rPr dirty="0" sz="1800" spc="57">
                <a:solidFill>
                  <a:srgbClr val="000000"/>
                </a:solidFill>
                <a:latin typeface="Times New Roman"/>
                <a:cs typeface="Times New Roman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dirty="0" sz="1800" u="sng">
                <a:solidFill>
                  <a:srgbClr val="000000"/>
                </a:solidFill>
                <a:latin typeface="WSCDCU+MKQGIR+Arial-BoldMT,Bold"/>
                <a:cs typeface="WSCDCU+MKQGIR+Arial-BoldMT,Bold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2010</a:t>
            </a:r>
            <a:r>
              <a:rPr dirty="0" sz="1800" spc="46">
                <a:solidFill>
                  <a:srgbClr val="000000"/>
                </a:solidFill>
                <a:latin typeface="Times New Roman"/>
                <a:cs typeface="Times New Roman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dirty="0" sz="1800" u="sng">
                <a:solidFill>
                  <a:srgbClr val="000000"/>
                </a:solidFill>
                <a:latin typeface="WSCDCU+MKQGIR+Arial-BoldMT,Bold"/>
                <a:cs typeface="WSCDCU+MKQGIR+Arial-BoldMT,Bold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Annual</a:t>
            </a:r>
            <a:r>
              <a:rPr dirty="0" sz="1800" spc="54">
                <a:solidFill>
                  <a:srgbClr val="000000"/>
                </a:solidFill>
                <a:latin typeface="Times New Roman"/>
                <a:cs typeface="Times New Roman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dirty="0" sz="1800" u="sng">
                <a:solidFill>
                  <a:srgbClr val="000000"/>
                </a:solidFill>
                <a:latin typeface="WSCDCU+MKQGIR+Arial-BoldMT,Bold"/>
                <a:cs typeface="WSCDCU+MKQGIR+Arial-BoldMT,Bold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International</a:t>
            </a:r>
            <a:r>
              <a:rPr dirty="0" sz="1800" spc="56">
                <a:solidFill>
                  <a:srgbClr val="000000"/>
                </a:solidFill>
                <a:latin typeface="Times New Roman"/>
                <a:cs typeface="Times New Roman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dirty="0" sz="1800" u="sng">
                <a:solidFill>
                  <a:srgbClr val="000000"/>
                </a:solidFill>
                <a:latin typeface="WSCDCU+MKQGIR+Arial-BoldMT,Bold"/>
                <a:cs typeface="WSCDCU+MKQGIR+Arial-BoldMT,Bold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Conference</a:t>
            </a:r>
            <a:r>
              <a:rPr dirty="0" sz="1800" spc="52">
                <a:solidFill>
                  <a:srgbClr val="000000"/>
                </a:solidFill>
                <a:latin typeface="Times New Roman"/>
                <a:cs typeface="Times New Roman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dirty="0" sz="1800" u="sng">
                <a:solidFill>
                  <a:srgbClr val="000000"/>
                </a:solidFill>
                <a:latin typeface="WSCDCU+MKQGIR+Arial-BoldMT,Bold"/>
                <a:cs typeface="WSCDCU+MKQGIR+Arial-BoldMT,Bold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of</a:t>
            </a:r>
            <a:r>
              <a:rPr dirty="0" sz="1800" spc="54">
                <a:solidFill>
                  <a:srgbClr val="000000"/>
                </a:solidFill>
                <a:latin typeface="Times New Roman"/>
                <a:cs typeface="Times New Roman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dirty="0" sz="1800" u="sng">
                <a:solidFill>
                  <a:srgbClr val="000000"/>
                </a:solidFill>
                <a:latin typeface="WSCDCU+MKQGIR+Arial-BoldMT,Bold"/>
                <a:cs typeface="WSCDCU+MKQGIR+Arial-BoldMT,Bold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the</a:t>
            </a:r>
            <a:r>
              <a:rPr dirty="0" sz="1800" spc="50">
                <a:solidFill>
                  <a:srgbClr val="000000"/>
                </a:solidFill>
                <a:latin typeface="Times New Roman"/>
                <a:cs typeface="Times New Roman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dirty="0" sz="1800" u="sng">
                <a:solidFill>
                  <a:srgbClr val="000000"/>
                </a:solidFill>
                <a:latin typeface="WSCDCU+MKQGIR+Arial-BoldMT,Bold"/>
                <a:cs typeface="WSCDCU+MKQGIR+Arial-BoldMT,Bold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IEEE</a:t>
            </a:r>
            <a:r>
              <a:rPr dirty="0" sz="1800" spc="54">
                <a:solidFill>
                  <a:srgbClr val="000000"/>
                </a:solidFill>
                <a:latin typeface="Times New Roman"/>
                <a:cs typeface="Times New Roman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dirty="0" sz="1800" u="sng">
                <a:solidFill>
                  <a:srgbClr val="000000"/>
                </a:solidFill>
                <a:latin typeface="WSCDCU+MKQGIR+Arial-BoldMT,Bold"/>
                <a:cs typeface="WSCDCU+MKQGIR+Arial-BoldMT,Bold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Engineering</a:t>
            </a:r>
            <a:r>
              <a:rPr dirty="0" sz="1800" spc="58">
                <a:solidFill>
                  <a:srgbClr val="000000"/>
                </a:solidFill>
                <a:latin typeface="Times New Roman"/>
                <a:cs typeface="Times New Roman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dirty="0" sz="1800" u="sng">
                <a:solidFill>
                  <a:srgbClr val="000000"/>
                </a:solidFill>
                <a:latin typeface="WSCDCU+MKQGIR+Arial-BoldMT,Bold"/>
                <a:cs typeface="WSCDCU+MKQGIR+Arial-BoldMT,Bold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</a:t>
            </a:r>
            <a:r>
              <a:rPr dirty="0" sz="1800" spc="51">
                <a:solidFill>
                  <a:srgbClr val="000000"/>
                </a:solidFill>
                <a:latin typeface="Times New Roman"/>
                <a:cs typeface="Times New Roman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dirty="0" sz="1800" u="sng">
                <a:solidFill>
                  <a:srgbClr val="000000"/>
                </a:solidFill>
                <a:latin typeface="WSCDCU+MKQGIR+Arial-BoldMT,Bold"/>
                <a:cs typeface="WSCDCU+MKQGIR+Arial-BoldMT,Bold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Medicine</a:t>
            </a:r>
            <a:r>
              <a:rPr dirty="0" sz="1800" spc="55">
                <a:solidFill>
                  <a:srgbClr val="000000"/>
                </a:solidFill>
                <a:latin typeface="Times New Roman"/>
                <a:cs typeface="Times New Roman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dirty="0" sz="1800" u="sng">
                <a:solidFill>
                  <a:srgbClr val="000000"/>
                </a:solidFill>
                <a:latin typeface="WSCDCU+MKQGIR+Arial-BoldMT,Bold"/>
                <a:cs typeface="WSCDCU+MKQGIR+Arial-BoldMT,Bold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and</a:t>
            </a:r>
            <a:r>
              <a:rPr dirty="0" sz="1800" spc="50">
                <a:solidFill>
                  <a:srgbClr val="000000"/>
                </a:solidFill>
                <a:latin typeface="Times New Roman"/>
                <a:cs typeface="Times New Roman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dirty="0" sz="1800" u="sng">
                <a:solidFill>
                  <a:srgbClr val="000000"/>
                </a:solidFill>
                <a:latin typeface="WSCDCU+MKQGIR+Arial-BoldMT,Bold"/>
                <a:cs typeface="WSCDCU+MKQGIR+Arial-BoldMT,Bold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Biology,</a:t>
            </a:r>
          </a:p>
          <a:p>
            <a:pPr marL="0" marR="0">
              <a:lnSpc>
                <a:spcPts val="1727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WSCDCU+MKQGIR+Arial-BoldMT,Bold"/>
                <a:cs typeface="WSCDCU+MKQGIR+Arial-BoldMT,Bold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2010.</a:t>
            </a:r>
            <a:r>
              <a:rPr dirty="0" sz="1800" spc="43">
                <a:solidFill>
                  <a:srgbClr val="000000"/>
                </a:solidFill>
                <a:latin typeface="Times New Roman"/>
                <a:cs typeface="Times New Roman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dirty="0" sz="1800" u="sng">
                <a:solidFill>
                  <a:srgbClr val="000000"/>
                </a:solidFill>
                <a:latin typeface="WSCDCU+MKQGIR+Arial-BoldMT,Bold"/>
                <a:cs typeface="WSCDCU+MKQGIR+Arial-BoldMT,Bold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[3]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477518" y="3472209"/>
            <a:ext cx="10598480" cy="52639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64"/>
              </a:lnSpc>
              <a:spcBef>
                <a:spcPts val="0"/>
              </a:spcBef>
              <a:spcAft>
                <a:spcPts val="0"/>
              </a:spcAft>
            </a:pPr>
            <a:r>
              <a:rPr dirty="0" sz="1850">
                <a:solidFill>
                  <a:srgbClr val="000000"/>
                </a:solidFill>
                <a:latin typeface="WSCDCU+MKQGIR+Arial-BoldMT,Bold"/>
                <a:cs typeface="WSCDCU+MKQGIR+Arial-BoldMT,Bold"/>
              </a:rPr>
              <a:t>4)</a:t>
            </a:r>
            <a:r>
              <a:rPr dirty="0" sz="1800">
                <a:solidFill>
                  <a:srgbClr val="000000"/>
                </a:solidFill>
                <a:latin typeface="WSCDCU+MKQGIR+Arial-BoldMT,Bold"/>
                <a:cs typeface="WSCDCU+MKQGIR+Arial-BoldMT,Bold"/>
              </a:rPr>
              <a:t>R.</a:t>
            </a:r>
            <a:r>
              <a:rPr dirty="0" sz="1800" spc="46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WSCDCU+MKQGIR+Arial-BoldMT,Bold"/>
                <a:cs typeface="WSCDCU+MKQGIR+Arial-BoldMT,Bold"/>
              </a:rPr>
              <a:t>Agarwal</a:t>
            </a:r>
            <a:r>
              <a:rPr dirty="0" sz="1800" spc="5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WSCDCU+MKQGIR+Arial-BoldMT,Bold"/>
                <a:cs typeface="WSCDCU+MKQGIR+Arial-BoldMT,Bold"/>
              </a:rPr>
              <a:t>et</a:t>
            </a:r>
            <a:r>
              <a:rPr dirty="0" sz="1800" spc="49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WSCDCU+MKQGIR+Arial-BoldMT,Bold"/>
                <a:cs typeface="WSCDCU+MKQGIR+Arial-BoldMT,Bold"/>
              </a:rPr>
              <a:t>al.,</a:t>
            </a:r>
            <a:r>
              <a:rPr dirty="0" sz="1800" spc="5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WSCDCU+MKQGIR+Arial-BoldMT,Bold"/>
                <a:cs typeface="WSCDCU+MKQGIR+Arial-BoldMT,Bold"/>
              </a:rPr>
              <a:t>"Low</a:t>
            </a:r>
            <a:r>
              <a:rPr dirty="0" sz="1800" spc="49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WSCDCU+MKQGIR+Arial-BoldMT,Bold"/>
                <a:cs typeface="WSCDCU+MKQGIR+Arial-BoldMT,Bold"/>
              </a:rPr>
              <a:t>cost</a:t>
            </a:r>
            <a:r>
              <a:rPr dirty="0" sz="1800" spc="5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WSCDCU+MKQGIR+Arial-BoldMT,Bold"/>
                <a:cs typeface="WSCDCU+MKQGIR+Arial-BoldMT,Bold"/>
              </a:rPr>
              <a:t>ultrasonic</a:t>
            </a:r>
            <a:r>
              <a:rPr dirty="0" sz="1800" spc="56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WSCDCU+MKQGIR+Arial-BoldMT,Bold"/>
                <a:cs typeface="WSCDCU+MKQGIR+Arial-BoldMT,Bold"/>
              </a:rPr>
              <a:t>smart</a:t>
            </a:r>
            <a:r>
              <a:rPr dirty="0" sz="1800" spc="47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WSCDCU+MKQGIR+Arial-BoldMT,Bold"/>
                <a:cs typeface="WSCDCU+MKQGIR+Arial-BoldMT,Bold"/>
              </a:rPr>
              <a:t>glasses</a:t>
            </a:r>
            <a:r>
              <a:rPr dirty="0" sz="1800" spc="49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WSCDCU+MKQGIR+Arial-BoldMT,Bold"/>
                <a:cs typeface="WSCDCU+MKQGIR+Arial-BoldMT,Bold"/>
              </a:rPr>
              <a:t>for</a:t>
            </a:r>
            <a:r>
              <a:rPr dirty="0" sz="1800" spc="5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WSCDCU+MKQGIR+Arial-BoldMT,Bold"/>
                <a:cs typeface="WSCDCU+MKQGIR+Arial-BoldMT,Bold"/>
              </a:rPr>
              <a:t>blind,"</a:t>
            </a:r>
            <a:r>
              <a:rPr dirty="0" sz="1800" spc="57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WSCDCU+MKQGIR+Arial-BoldMT,Bold"/>
                <a:cs typeface="WSCDCU+MKQGIR+Arial-BoldMT,Bold"/>
              </a:rPr>
              <a:t>2017</a:t>
            </a:r>
            <a:r>
              <a:rPr dirty="0" sz="1800" spc="46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WSCDCU+MKQGIR+Arial-BoldMT,Bold"/>
                <a:cs typeface="WSCDCU+MKQGIR+Arial-BoldMT,Bold"/>
              </a:rPr>
              <a:t>8th</a:t>
            </a:r>
            <a:r>
              <a:rPr dirty="0" sz="1800" spc="46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WSCDCU+MKQGIR+Arial-BoldMT,Bold"/>
                <a:cs typeface="WSCDCU+MKQGIR+Arial-BoldMT,Bold"/>
              </a:rPr>
              <a:t>IEEE</a:t>
            </a:r>
            <a:r>
              <a:rPr dirty="0" sz="1800" spc="54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WSCDCU+MKQGIR+Arial-BoldMT,Bold"/>
                <a:cs typeface="WSCDCU+MKQGIR+Arial-BoldMT,Bold"/>
              </a:rPr>
              <a:t>Annual</a:t>
            </a:r>
          </a:p>
          <a:p>
            <a:pPr marL="0" marR="0">
              <a:lnSpc>
                <a:spcPts val="1791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WSCDCU+MKQGIR+Arial-BoldMT,Bold"/>
                <a:cs typeface="WSCDCU+MKQGIR+Arial-BoldMT,Bold"/>
              </a:rPr>
              <a:t>Information</a:t>
            </a:r>
            <a:r>
              <a:rPr dirty="0" sz="1800" spc="56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WSCDCU+MKQGIR+Arial-BoldMT,Bold"/>
                <a:cs typeface="WSCDCU+MKQGIR+Arial-BoldMT,Bold"/>
              </a:rPr>
              <a:t>Technology,</a:t>
            </a:r>
            <a:r>
              <a:rPr dirty="0" sz="1800" spc="58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WSCDCU+MKQGIR+Arial-BoldMT,Bold"/>
                <a:cs typeface="WSCDCU+MKQGIR+Arial-BoldMT,Bold"/>
              </a:rPr>
              <a:t>Electronics</a:t>
            </a:r>
            <a:r>
              <a:rPr dirty="0" sz="1800" spc="55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WSCDCU+MKQGIR+Arial-BoldMT,Bold"/>
                <a:cs typeface="WSCDCU+MKQGIR+Arial-BoldMT,Bold"/>
              </a:rPr>
              <a:t>and</a:t>
            </a:r>
            <a:r>
              <a:rPr dirty="0" sz="1800" spc="5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WSCDCU+MKQGIR+Arial-BoldMT,Bold"/>
                <a:cs typeface="WSCDCU+MKQGIR+Arial-BoldMT,Bold"/>
              </a:rPr>
              <a:t>Mobile</a:t>
            </a:r>
            <a:r>
              <a:rPr dirty="0" sz="1800" spc="57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WSCDCU+MKQGIR+Arial-BoldMT,Bold"/>
                <a:cs typeface="WSCDCU+MKQGIR+Arial-BoldMT,Bold"/>
              </a:rPr>
              <a:t>Communication</a:t>
            </a:r>
            <a:r>
              <a:rPr dirty="0" sz="1800" spc="57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WSCDCU+MKQGIR+Arial-BoldMT,Bold"/>
                <a:cs typeface="WSCDCU+MKQGIR+Arial-BoldMT,Bold"/>
              </a:rPr>
              <a:t>Conference</a:t>
            </a:r>
            <a:r>
              <a:rPr dirty="0" sz="1800" spc="52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WSCDCU+MKQGIR+Arial-BoldMT,Bold"/>
                <a:cs typeface="WSCDCU+MKQGIR+Arial-BoldMT,Bold"/>
              </a:rPr>
              <a:t>(IEMCON),</a:t>
            </a:r>
            <a:r>
              <a:rPr dirty="0" sz="1800" spc="54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WSCDCU+MKQGIR+Arial-BoldMT,Bold"/>
                <a:cs typeface="WSCDCU+MKQGIR+Arial-BoldMT,Bold"/>
              </a:rPr>
              <a:t>2017</a:t>
            </a:r>
            <a:r>
              <a:rPr dirty="0" sz="1800" spc="116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u="sng">
                <a:solidFill>
                  <a:srgbClr val="000000"/>
                </a:solidFill>
                <a:latin typeface="WSCDCU+MKQGIR+Arial-BoldMT,Bold"/>
                <a:cs typeface="WSCDCU+MKQGIR+Arial-BoldMT,Bold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[4]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477518" y="4130578"/>
            <a:ext cx="10547272" cy="74572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64"/>
              </a:lnSpc>
              <a:spcBef>
                <a:spcPts val="0"/>
              </a:spcBef>
              <a:spcAft>
                <a:spcPts val="0"/>
              </a:spcAft>
            </a:pPr>
            <a:r>
              <a:rPr dirty="0" sz="1850">
                <a:solidFill>
                  <a:srgbClr val="000000"/>
                </a:solidFill>
                <a:latin typeface="WSCDCU+MKQGIR+Arial-BoldMT,Bold"/>
                <a:cs typeface="WSCDCU+MKQGIR+Arial-BoldMT,Bold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5)</a:t>
            </a:r>
            <a:r>
              <a:rPr dirty="0" sz="1800">
                <a:solidFill>
                  <a:srgbClr val="000000"/>
                </a:solidFill>
                <a:latin typeface="WSCDCU+MKQGIR+Arial-BoldMT,Bold"/>
                <a:cs typeface="WSCDCU+MKQGIR+Arial-BoldMT,Bold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M.</a:t>
            </a:r>
            <a:r>
              <a:rPr dirty="0" sz="1800" spc="46">
                <a:solidFill>
                  <a:srgbClr val="000000"/>
                </a:solidFill>
                <a:latin typeface="Times New Roman"/>
                <a:cs typeface="Times New Roman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dirty="0" sz="1800">
                <a:solidFill>
                  <a:srgbClr val="000000"/>
                </a:solidFill>
                <a:latin typeface="WSCDCU+MKQGIR+Arial-BoldMT,Bold"/>
                <a:cs typeface="WSCDCU+MKQGIR+Arial-BoldMT,Bold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Awad,</a:t>
            </a:r>
            <a:r>
              <a:rPr dirty="0" sz="1800" spc="50">
                <a:solidFill>
                  <a:srgbClr val="000000"/>
                </a:solidFill>
                <a:latin typeface="Times New Roman"/>
                <a:cs typeface="Times New Roman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dirty="0" sz="1800">
                <a:solidFill>
                  <a:srgbClr val="000000"/>
                </a:solidFill>
                <a:latin typeface="WSCDCU+MKQGIR+Arial-BoldMT,Bold"/>
                <a:cs typeface="WSCDCU+MKQGIR+Arial-BoldMT,Bold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J.</a:t>
            </a:r>
            <a:r>
              <a:rPr dirty="0" sz="1800" spc="44">
                <a:solidFill>
                  <a:srgbClr val="000000"/>
                </a:solidFill>
                <a:latin typeface="Times New Roman"/>
                <a:cs typeface="Times New Roman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dirty="0" sz="1800">
                <a:solidFill>
                  <a:srgbClr val="000000"/>
                </a:solidFill>
                <a:latin typeface="WSCDCU+MKQGIR+Arial-BoldMT,Bold"/>
                <a:cs typeface="WSCDCU+MKQGIR+Arial-BoldMT,Bold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E.</a:t>
            </a:r>
            <a:r>
              <a:rPr dirty="0" sz="1800" spc="51">
                <a:solidFill>
                  <a:srgbClr val="000000"/>
                </a:solidFill>
                <a:latin typeface="Times New Roman"/>
                <a:cs typeface="Times New Roman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dirty="0" sz="1800">
                <a:solidFill>
                  <a:srgbClr val="000000"/>
                </a:solidFill>
                <a:latin typeface="WSCDCU+MKQGIR+Arial-BoldMT,Bold"/>
                <a:cs typeface="WSCDCU+MKQGIR+Arial-BoldMT,Bold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Haddad,</a:t>
            </a:r>
            <a:r>
              <a:rPr dirty="0" sz="1800" spc="52">
                <a:solidFill>
                  <a:srgbClr val="000000"/>
                </a:solidFill>
                <a:latin typeface="Times New Roman"/>
                <a:cs typeface="Times New Roman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dirty="0" sz="1800">
                <a:solidFill>
                  <a:srgbClr val="000000"/>
                </a:solidFill>
                <a:latin typeface="WSCDCU+MKQGIR+Arial-BoldMT,Bold"/>
                <a:cs typeface="WSCDCU+MKQGIR+Arial-BoldMT,Bold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E.</a:t>
            </a:r>
            <a:r>
              <a:rPr dirty="0" sz="1800" spc="51">
                <a:solidFill>
                  <a:srgbClr val="000000"/>
                </a:solidFill>
                <a:latin typeface="Times New Roman"/>
                <a:cs typeface="Times New Roman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dirty="0" sz="1800">
                <a:solidFill>
                  <a:srgbClr val="000000"/>
                </a:solidFill>
                <a:latin typeface="WSCDCU+MKQGIR+Arial-BoldMT,Bold"/>
                <a:cs typeface="WSCDCU+MKQGIR+Arial-BoldMT,Bold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Khneisser,</a:t>
            </a:r>
            <a:r>
              <a:rPr dirty="0" sz="1800" spc="50">
                <a:solidFill>
                  <a:srgbClr val="000000"/>
                </a:solidFill>
                <a:latin typeface="Times New Roman"/>
                <a:cs typeface="Times New Roman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dirty="0" sz="1800">
                <a:solidFill>
                  <a:srgbClr val="000000"/>
                </a:solidFill>
                <a:latin typeface="WSCDCU+MKQGIR+Arial-BoldMT,Bold"/>
                <a:cs typeface="WSCDCU+MKQGIR+Arial-BoldMT,Bold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T.</a:t>
            </a:r>
            <a:r>
              <a:rPr dirty="0" sz="1800" spc="51">
                <a:solidFill>
                  <a:srgbClr val="000000"/>
                </a:solidFill>
                <a:latin typeface="Times New Roman"/>
                <a:cs typeface="Times New Roman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dirty="0" sz="1800">
                <a:solidFill>
                  <a:srgbClr val="000000"/>
                </a:solidFill>
                <a:latin typeface="WSCDCU+MKQGIR+Arial-BoldMT,Bold"/>
                <a:cs typeface="WSCDCU+MKQGIR+Arial-BoldMT,Bold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Mahmoud,</a:t>
            </a:r>
            <a:r>
              <a:rPr dirty="0" sz="1800" spc="55">
                <a:solidFill>
                  <a:srgbClr val="000000"/>
                </a:solidFill>
                <a:latin typeface="Times New Roman"/>
                <a:cs typeface="Times New Roman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dirty="0" sz="1800">
                <a:solidFill>
                  <a:srgbClr val="000000"/>
                </a:solidFill>
                <a:latin typeface="WSCDCU+MKQGIR+Arial-BoldMT,Bold"/>
                <a:cs typeface="WSCDCU+MKQGIR+Arial-BoldMT,Bold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E.</a:t>
            </a:r>
            <a:r>
              <a:rPr dirty="0" sz="1800" spc="51">
                <a:solidFill>
                  <a:srgbClr val="000000"/>
                </a:solidFill>
                <a:latin typeface="Times New Roman"/>
                <a:cs typeface="Times New Roman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dirty="0" sz="1800">
                <a:solidFill>
                  <a:srgbClr val="000000"/>
                </a:solidFill>
                <a:latin typeface="WSCDCU+MKQGIR+Arial-BoldMT,Bold"/>
                <a:cs typeface="WSCDCU+MKQGIR+Arial-BoldMT,Bold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Yaacoub</a:t>
            </a:r>
            <a:r>
              <a:rPr dirty="0" sz="1800" spc="50">
                <a:solidFill>
                  <a:srgbClr val="000000"/>
                </a:solidFill>
                <a:latin typeface="Times New Roman"/>
                <a:cs typeface="Times New Roman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dirty="0" sz="1800">
                <a:solidFill>
                  <a:srgbClr val="000000"/>
                </a:solidFill>
                <a:latin typeface="WSCDCU+MKQGIR+Arial-BoldMT,Bold"/>
                <a:cs typeface="WSCDCU+MKQGIR+Arial-BoldMT,Bold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and</a:t>
            </a:r>
            <a:r>
              <a:rPr dirty="0" sz="1800" spc="50">
                <a:solidFill>
                  <a:srgbClr val="000000"/>
                </a:solidFill>
                <a:latin typeface="Times New Roman"/>
                <a:cs typeface="Times New Roman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dirty="0" sz="1800">
                <a:solidFill>
                  <a:srgbClr val="000000"/>
                </a:solidFill>
                <a:latin typeface="WSCDCU+MKQGIR+Arial-BoldMT,Bold"/>
                <a:cs typeface="WSCDCU+MKQGIR+Arial-BoldMT,Bold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M.</a:t>
            </a:r>
            <a:r>
              <a:rPr dirty="0" sz="1800" spc="46">
                <a:solidFill>
                  <a:srgbClr val="000000"/>
                </a:solidFill>
                <a:latin typeface="Times New Roman"/>
                <a:cs typeface="Times New Roman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dirty="0" sz="1800">
                <a:solidFill>
                  <a:srgbClr val="000000"/>
                </a:solidFill>
                <a:latin typeface="WSCDCU+MKQGIR+Arial-BoldMT,Bold"/>
                <a:cs typeface="WSCDCU+MKQGIR+Arial-BoldMT,Bold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Malli,</a:t>
            </a:r>
            <a:r>
              <a:rPr dirty="0" sz="1800" spc="51">
                <a:solidFill>
                  <a:srgbClr val="000000"/>
                </a:solidFill>
                <a:latin typeface="Times New Roman"/>
                <a:cs typeface="Times New Roman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dirty="0" sz="1800">
                <a:solidFill>
                  <a:srgbClr val="000000"/>
                </a:solidFill>
                <a:latin typeface="WSCDCU+MKQGIR+Arial-BoldMT,Bold"/>
                <a:cs typeface="WSCDCU+MKQGIR+Arial-BoldMT,Bold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"Intelligent</a:t>
            </a:r>
            <a:r>
              <a:rPr dirty="0" sz="1800" spc="58">
                <a:solidFill>
                  <a:srgbClr val="000000"/>
                </a:solidFill>
                <a:latin typeface="Times New Roman"/>
                <a:cs typeface="Times New Roman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dirty="0" sz="1800">
                <a:solidFill>
                  <a:srgbClr val="000000"/>
                </a:solidFill>
                <a:latin typeface="WSCDCU+MKQGIR+Arial-BoldMT,Bold"/>
                <a:cs typeface="WSCDCU+MKQGIR+Arial-BoldMT,Bold"/>
              </a:rPr>
              <a:t>eye:</a:t>
            </a:r>
            <a:r>
              <a:rPr dirty="0" sz="1800" spc="46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WSCDCU+MKQGIR+Arial-BoldMT,Bold"/>
                <a:cs typeface="WSCDCU+MKQGIR+Arial-BoldMT,Bold"/>
              </a:rPr>
              <a:t>A</a:t>
            </a:r>
          </a:p>
          <a:p>
            <a:pPr marL="0" marR="0">
              <a:lnSpc>
                <a:spcPts val="1791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 u="sng">
                <a:solidFill>
                  <a:srgbClr val="000000"/>
                </a:solidFill>
                <a:latin typeface="WSCDCU+MKQGIR+Arial-BoldMT,Bold"/>
                <a:cs typeface="WSCDCU+MKQGIR+Arial-BoldMT,Bold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mobile</a:t>
            </a:r>
            <a:r>
              <a:rPr dirty="0" sz="1800" spc="56">
                <a:solidFill>
                  <a:srgbClr val="000000"/>
                </a:solidFill>
                <a:latin typeface="Times New Roman"/>
                <a:cs typeface="Times New Roman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dirty="0" sz="1800" u="sng">
                <a:solidFill>
                  <a:srgbClr val="000000"/>
                </a:solidFill>
                <a:latin typeface="WSCDCU+MKQGIR+Arial-BoldMT,Bold"/>
                <a:cs typeface="WSCDCU+MKQGIR+Arial-BoldMT,Bold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application</a:t>
            </a:r>
            <a:r>
              <a:rPr dirty="0" sz="1800" spc="56">
                <a:solidFill>
                  <a:srgbClr val="000000"/>
                </a:solidFill>
                <a:latin typeface="Times New Roman"/>
                <a:cs typeface="Times New Roman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dirty="0" sz="1800" u="sng">
                <a:solidFill>
                  <a:srgbClr val="000000"/>
                </a:solidFill>
                <a:latin typeface="WSCDCU+MKQGIR+Arial-BoldMT,Bold"/>
                <a:cs typeface="WSCDCU+MKQGIR+Arial-BoldMT,Bold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for</a:t>
            </a:r>
            <a:r>
              <a:rPr dirty="0" sz="1800" spc="51">
                <a:solidFill>
                  <a:srgbClr val="000000"/>
                </a:solidFill>
                <a:latin typeface="Times New Roman"/>
                <a:cs typeface="Times New Roman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dirty="0" sz="1800" u="sng">
                <a:solidFill>
                  <a:srgbClr val="000000"/>
                </a:solidFill>
                <a:latin typeface="WSCDCU+MKQGIR+Arial-BoldMT,Bold"/>
                <a:cs typeface="WSCDCU+MKQGIR+Arial-BoldMT,Bold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assisting</a:t>
            </a:r>
            <a:r>
              <a:rPr dirty="0" sz="1800" spc="50">
                <a:solidFill>
                  <a:srgbClr val="000000"/>
                </a:solidFill>
                <a:latin typeface="Times New Roman"/>
                <a:cs typeface="Times New Roman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dirty="0" sz="1800" u="sng">
                <a:solidFill>
                  <a:srgbClr val="000000"/>
                </a:solidFill>
                <a:latin typeface="WSCDCU+MKQGIR+Arial-BoldMT,Bold"/>
                <a:cs typeface="WSCDCU+MKQGIR+Arial-BoldMT,Bold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blind</a:t>
            </a:r>
            <a:r>
              <a:rPr dirty="0" sz="1800" spc="57">
                <a:solidFill>
                  <a:srgbClr val="000000"/>
                </a:solidFill>
                <a:latin typeface="Times New Roman"/>
                <a:cs typeface="Times New Roman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dirty="0" sz="1800" u="sng">
                <a:solidFill>
                  <a:srgbClr val="000000"/>
                </a:solidFill>
                <a:latin typeface="WSCDCU+MKQGIR+Arial-BoldMT,Bold"/>
                <a:cs typeface="WSCDCU+MKQGIR+Arial-BoldMT,Bold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people,"</a:t>
            </a:r>
            <a:r>
              <a:rPr dirty="0" sz="1800" spc="55">
                <a:solidFill>
                  <a:srgbClr val="000000"/>
                </a:solidFill>
                <a:latin typeface="Times New Roman"/>
                <a:cs typeface="Times New Roman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dirty="0" sz="1800" u="sng">
                <a:solidFill>
                  <a:srgbClr val="000000"/>
                </a:solidFill>
                <a:latin typeface="WSCDCU+MKQGIR+Arial-BoldMT,Bold"/>
                <a:cs typeface="WSCDCU+MKQGIR+Arial-BoldMT,Bold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2018</a:t>
            </a:r>
            <a:r>
              <a:rPr dirty="0" sz="1800" spc="46">
                <a:solidFill>
                  <a:srgbClr val="000000"/>
                </a:solidFill>
                <a:latin typeface="Times New Roman"/>
                <a:cs typeface="Times New Roman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dirty="0" sz="1800" u="sng">
                <a:solidFill>
                  <a:srgbClr val="000000"/>
                </a:solidFill>
                <a:latin typeface="WSCDCU+MKQGIR+Arial-BoldMT,Bold"/>
                <a:cs typeface="WSCDCU+MKQGIR+Arial-BoldMT,Bold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IEEE</a:t>
            </a:r>
            <a:r>
              <a:rPr dirty="0" sz="1800" spc="54">
                <a:solidFill>
                  <a:srgbClr val="000000"/>
                </a:solidFill>
                <a:latin typeface="Times New Roman"/>
                <a:cs typeface="Times New Roman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dirty="0" sz="1800" u="sng">
                <a:solidFill>
                  <a:srgbClr val="000000"/>
                </a:solidFill>
                <a:latin typeface="WSCDCU+MKQGIR+Arial-BoldMT,Bold"/>
                <a:cs typeface="WSCDCU+MKQGIR+Arial-BoldMT,Bold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Middle</a:t>
            </a:r>
            <a:r>
              <a:rPr dirty="0" sz="1800" spc="57">
                <a:solidFill>
                  <a:srgbClr val="000000"/>
                </a:solidFill>
                <a:latin typeface="Times New Roman"/>
                <a:cs typeface="Times New Roman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dirty="0" sz="1800" u="sng">
                <a:solidFill>
                  <a:srgbClr val="000000"/>
                </a:solidFill>
                <a:latin typeface="WSCDCU+MKQGIR+Arial-BoldMT,Bold"/>
                <a:cs typeface="WSCDCU+MKQGIR+Arial-BoldMT,Bold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East</a:t>
            </a:r>
            <a:r>
              <a:rPr dirty="0" sz="1800" spc="50">
                <a:solidFill>
                  <a:srgbClr val="000000"/>
                </a:solidFill>
                <a:latin typeface="Times New Roman"/>
                <a:cs typeface="Times New Roman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dirty="0" sz="1800" u="sng">
                <a:solidFill>
                  <a:srgbClr val="000000"/>
                </a:solidFill>
                <a:latin typeface="WSCDCU+MKQGIR+Arial-BoldMT,Bold"/>
                <a:cs typeface="WSCDCU+MKQGIR+Arial-BoldMT,Bold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and</a:t>
            </a:r>
            <a:r>
              <a:rPr dirty="0" sz="1800" spc="50">
                <a:solidFill>
                  <a:srgbClr val="000000"/>
                </a:solidFill>
                <a:latin typeface="Times New Roman"/>
                <a:cs typeface="Times New Roman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dirty="0" sz="1800" u="sng">
                <a:solidFill>
                  <a:srgbClr val="000000"/>
                </a:solidFill>
                <a:latin typeface="WSCDCU+MKQGIR+Arial-BoldMT,Bold"/>
                <a:cs typeface="WSCDCU+MKQGIR+Arial-BoldMT,Bold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North</a:t>
            </a:r>
            <a:r>
              <a:rPr dirty="0" sz="1800" spc="50">
                <a:solidFill>
                  <a:srgbClr val="000000"/>
                </a:solidFill>
                <a:latin typeface="Times New Roman"/>
                <a:cs typeface="Times New Roman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dirty="0" sz="1800" u="sng">
                <a:solidFill>
                  <a:srgbClr val="000000"/>
                </a:solidFill>
                <a:latin typeface="WSCDCU+MKQGIR+Arial-BoldMT,Bold"/>
                <a:cs typeface="WSCDCU+MKQGIR+Arial-BoldMT,Bold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Africa</a:t>
            </a:r>
          </a:p>
          <a:p>
            <a:pPr marL="0" marR="0">
              <a:lnSpc>
                <a:spcPts val="1726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WSCDCU+MKQGIR+Arial-BoldMT,Bold"/>
                <a:cs typeface="WSCDCU+MKQGIR+Arial-BoldMT,Bold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Communications</a:t>
            </a:r>
            <a:r>
              <a:rPr dirty="0" sz="1800" spc="61">
                <a:solidFill>
                  <a:srgbClr val="000000"/>
                </a:solidFill>
                <a:latin typeface="Times New Roman"/>
                <a:cs typeface="Times New Roman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dirty="0" sz="1800">
                <a:solidFill>
                  <a:srgbClr val="000000"/>
                </a:solidFill>
                <a:latin typeface="WSCDCU+MKQGIR+Arial-BoldMT,Bold"/>
                <a:cs typeface="WSCDCU+MKQGIR+Arial-BoldMT,Bold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Conference</a:t>
            </a:r>
            <a:r>
              <a:rPr dirty="0" sz="1800" spc="52">
                <a:solidFill>
                  <a:srgbClr val="000000"/>
                </a:solidFill>
                <a:latin typeface="Times New Roman"/>
                <a:cs typeface="Times New Roman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dirty="0" sz="1800">
                <a:solidFill>
                  <a:srgbClr val="000000"/>
                </a:solidFill>
                <a:latin typeface="WSCDCU+MKQGIR+Arial-BoldMT,Bold"/>
                <a:cs typeface="WSCDCU+MKQGIR+Arial-BoldMT,Bold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(MENACOMM),</a:t>
            </a:r>
            <a:r>
              <a:rPr dirty="0" sz="1800" spc="54">
                <a:solidFill>
                  <a:srgbClr val="000000"/>
                </a:solidFill>
                <a:latin typeface="Times New Roman"/>
                <a:cs typeface="Times New Roman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dirty="0" sz="1800">
                <a:solidFill>
                  <a:srgbClr val="000000"/>
                </a:solidFill>
                <a:latin typeface="WSCDCU+MKQGIR+Arial-BoldMT,Bold"/>
                <a:cs typeface="WSCDCU+MKQGIR+Arial-BoldMT,Bold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2018.</a:t>
            </a:r>
            <a:r>
              <a:rPr dirty="0" sz="1800" spc="70">
                <a:solidFill>
                  <a:srgbClr val="000000"/>
                </a:solidFill>
                <a:latin typeface="Times New Roman"/>
                <a:cs typeface="Times New Roman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dirty="0" sz="1800" u="sng">
                <a:solidFill>
                  <a:srgbClr val="000000"/>
                </a:solidFill>
                <a:latin typeface="WSCDCU+MKQGIR+Arial-BoldMT,Bold"/>
                <a:cs typeface="WSCDCU+MKQGIR+Arial-BoldMT,Bold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[5]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477518" y="5008402"/>
            <a:ext cx="10095813" cy="52639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64"/>
              </a:lnSpc>
              <a:spcBef>
                <a:spcPts val="0"/>
              </a:spcBef>
              <a:spcAft>
                <a:spcPts val="0"/>
              </a:spcAft>
            </a:pPr>
            <a:r>
              <a:rPr dirty="0" sz="1850">
                <a:solidFill>
                  <a:srgbClr val="000000"/>
                </a:solidFill>
                <a:latin typeface="WSCDCU+MKQGIR+Arial-BoldMT,Bold"/>
                <a:cs typeface="WSCDCU+MKQGIR+Arial-BoldMT,Bold"/>
              </a:rPr>
              <a:t>6)</a:t>
            </a:r>
            <a:r>
              <a:rPr dirty="0" sz="1800">
                <a:solidFill>
                  <a:srgbClr val="000000"/>
                </a:solidFill>
                <a:latin typeface="WSCDCU+MKQGIR+Arial-BoldMT,Bold"/>
                <a:cs typeface="WSCDCU+MKQGIR+Arial-BoldMT,Bold"/>
              </a:rPr>
              <a:t>L.</a:t>
            </a:r>
            <a:r>
              <a:rPr dirty="0" sz="1800" spc="5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WSCDCU+MKQGIR+Arial-BoldMT,Bold"/>
                <a:cs typeface="WSCDCU+MKQGIR+Arial-BoldMT,Bold"/>
              </a:rPr>
              <a:t>Albraheem</a:t>
            </a:r>
            <a:r>
              <a:rPr dirty="0" sz="1800" spc="5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WSCDCU+MKQGIR+Arial-BoldMT,Bold"/>
                <a:cs typeface="WSCDCU+MKQGIR+Arial-BoldMT,Bold"/>
              </a:rPr>
              <a:t>et</a:t>
            </a:r>
            <a:r>
              <a:rPr dirty="0" sz="1800" spc="49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WSCDCU+MKQGIR+Arial-BoldMT,Bold"/>
                <a:cs typeface="WSCDCU+MKQGIR+Arial-BoldMT,Bold"/>
              </a:rPr>
              <a:t>al.,</a:t>
            </a:r>
            <a:r>
              <a:rPr dirty="0" sz="1800" spc="5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WSCDCU+MKQGIR+Arial-BoldMT,Bold"/>
                <a:cs typeface="WSCDCU+MKQGIR+Arial-BoldMT,Bold"/>
              </a:rPr>
              <a:t>"Third</a:t>
            </a:r>
            <a:r>
              <a:rPr dirty="0" sz="1800" spc="5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WSCDCU+MKQGIR+Arial-BoldMT,Bold"/>
                <a:cs typeface="WSCDCU+MKQGIR+Arial-BoldMT,Bold"/>
              </a:rPr>
              <a:t>Eye:</a:t>
            </a:r>
            <a:r>
              <a:rPr dirty="0" sz="1800" spc="5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WSCDCU+MKQGIR+Arial-BoldMT,Bold"/>
                <a:cs typeface="WSCDCU+MKQGIR+Arial-BoldMT,Bold"/>
              </a:rPr>
              <a:t>An</a:t>
            </a:r>
            <a:r>
              <a:rPr dirty="0" sz="1800" spc="46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WSCDCU+MKQGIR+Arial-BoldMT,Bold"/>
                <a:cs typeface="WSCDCU+MKQGIR+Arial-BoldMT,Bold"/>
              </a:rPr>
              <a:t>Eye</a:t>
            </a:r>
            <a:r>
              <a:rPr dirty="0" sz="1800" spc="49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WSCDCU+MKQGIR+Arial-BoldMT,Bold"/>
                <a:cs typeface="WSCDCU+MKQGIR+Arial-BoldMT,Bold"/>
              </a:rPr>
              <a:t>for</a:t>
            </a:r>
            <a:r>
              <a:rPr dirty="0" sz="1800" spc="5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WSCDCU+MKQGIR+Arial-BoldMT,Bold"/>
                <a:cs typeface="WSCDCU+MKQGIR+Arial-BoldMT,Bold"/>
              </a:rPr>
              <a:t>the</a:t>
            </a:r>
            <a:r>
              <a:rPr dirty="0" sz="1800" spc="5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WSCDCU+MKQGIR+Arial-BoldMT,Bold"/>
                <a:cs typeface="WSCDCU+MKQGIR+Arial-BoldMT,Bold"/>
              </a:rPr>
              <a:t>Blind</a:t>
            </a:r>
            <a:r>
              <a:rPr dirty="0" sz="1800" spc="54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WSCDCU+MKQGIR+Arial-BoldMT,Bold"/>
                <a:cs typeface="WSCDCU+MKQGIR+Arial-BoldMT,Bold"/>
              </a:rPr>
              <a:t>to</a:t>
            </a:r>
            <a:r>
              <a:rPr dirty="0" sz="1800" spc="46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WSCDCU+MKQGIR+Arial-BoldMT,Bold"/>
                <a:cs typeface="WSCDCU+MKQGIR+Arial-BoldMT,Bold"/>
              </a:rPr>
              <a:t>Identify</a:t>
            </a:r>
            <a:r>
              <a:rPr dirty="0" sz="1800" spc="56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WSCDCU+MKQGIR+Arial-BoldMT,Bold"/>
                <a:cs typeface="WSCDCU+MKQGIR+Arial-BoldMT,Bold"/>
              </a:rPr>
              <a:t>Objects</a:t>
            </a:r>
            <a:r>
              <a:rPr dirty="0" sz="1800" spc="52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WSCDCU+MKQGIR+Arial-BoldMT,Bold"/>
                <a:cs typeface="WSCDCU+MKQGIR+Arial-BoldMT,Bold"/>
              </a:rPr>
              <a:t>Using</a:t>
            </a:r>
            <a:r>
              <a:rPr dirty="0" sz="1800" spc="5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WSCDCU+MKQGIR+Arial-BoldMT,Bold"/>
                <a:cs typeface="WSCDCU+MKQGIR+Arial-BoldMT,Bold"/>
              </a:rPr>
              <a:t>Human-</a:t>
            </a:r>
          </a:p>
          <a:p>
            <a:pPr marL="0" marR="0">
              <a:lnSpc>
                <a:spcPts val="1791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WSCDCU+MKQGIR+Arial-BoldMT,Bold"/>
                <a:cs typeface="WSCDCU+MKQGIR+Arial-BoldMT,Bold"/>
              </a:rPr>
              <a:t>Powered</a:t>
            </a:r>
            <a:r>
              <a:rPr dirty="0" sz="1800" spc="5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WSCDCU+MKQGIR+Arial-BoldMT,Bold"/>
                <a:cs typeface="WSCDCU+MKQGIR+Arial-BoldMT,Bold"/>
              </a:rPr>
              <a:t>Technology,"</a:t>
            </a:r>
            <a:r>
              <a:rPr dirty="0" sz="1800" spc="6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WSCDCU+MKQGIR+Arial-BoldMT,Bold"/>
                <a:cs typeface="WSCDCU+MKQGIR+Arial-BoldMT,Bold"/>
              </a:rPr>
              <a:t>2015</a:t>
            </a:r>
            <a:r>
              <a:rPr dirty="0" sz="1800" spc="46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WSCDCU+MKQGIR+Arial-BoldMT,Bold"/>
                <a:cs typeface="WSCDCU+MKQGIR+Arial-BoldMT,Bold"/>
              </a:rPr>
              <a:t>International</a:t>
            </a:r>
            <a:r>
              <a:rPr dirty="0" sz="1800" spc="56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WSCDCU+MKQGIR+Arial-BoldMT,Bold"/>
                <a:cs typeface="WSCDCU+MKQGIR+Arial-BoldMT,Bold"/>
              </a:rPr>
              <a:t>Conference</a:t>
            </a:r>
            <a:r>
              <a:rPr dirty="0" sz="1800" spc="52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WSCDCU+MKQGIR+Arial-BoldMT,Bold"/>
                <a:cs typeface="WSCDCU+MKQGIR+Arial-BoldMT,Bold"/>
              </a:rPr>
              <a:t>on</a:t>
            </a:r>
            <a:r>
              <a:rPr dirty="0" sz="1800" spc="52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WSCDCU+MKQGIR+Arial-BoldMT,Bold"/>
                <a:cs typeface="WSCDCU+MKQGIR+Arial-BoldMT,Bold"/>
              </a:rPr>
              <a:t>Cloud</a:t>
            </a:r>
            <a:r>
              <a:rPr dirty="0" sz="1800" spc="54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WSCDCU+MKQGIR+Arial-BoldMT,Bold"/>
                <a:cs typeface="WSCDCU+MKQGIR+Arial-BoldMT,Bold"/>
              </a:rPr>
              <a:t>Computing</a:t>
            </a:r>
            <a:r>
              <a:rPr dirty="0" sz="1800" spc="58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WSCDCU+MKQGIR+Arial-BoldMT,Bold"/>
                <a:cs typeface="WSCDCU+MKQGIR+Arial-BoldMT,Bold"/>
              </a:rPr>
              <a:t>(ICCC),</a:t>
            </a:r>
            <a:r>
              <a:rPr dirty="0" sz="1800" spc="5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WSCDCU+MKQGIR+Arial-BoldMT,Bold"/>
                <a:cs typeface="WSCDCU+MKQGIR+Arial-BoldMT,Bold"/>
              </a:rPr>
              <a:t>2015.</a:t>
            </a:r>
            <a:r>
              <a:rPr dirty="0" sz="1800" spc="11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u="sng">
                <a:solidFill>
                  <a:srgbClr val="000000"/>
                </a:solidFill>
                <a:latin typeface="WSCDCU+MKQGIR+Arial-BoldMT,Bold"/>
                <a:cs typeface="WSCDCU+MKQGIR+Arial-BoldMT,Bold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[6]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2052100" y="5920842"/>
            <a:ext cx="7800987" cy="3429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SMART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NAVIGATION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TOOL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FOR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VISUALLY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IMPAIRED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PEOPLE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11106784" y="6480389"/>
            <a:ext cx="306883" cy="1905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898989"/>
                </a:solidFill>
                <a:latin typeface="Calibri"/>
                <a:cs typeface="Calibri"/>
              </a:rPr>
              <a:t>24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213358" y="6516217"/>
            <a:ext cx="384125" cy="266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28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2708517" y="6516217"/>
            <a:ext cx="4313309" cy="266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IT19109190</a:t>
            </a:r>
            <a:r>
              <a:rPr dirty="0" sz="1800" spc="425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|</a:t>
            </a:r>
            <a:r>
              <a:rPr dirty="0" sz="1800" spc="79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KESHARA</a:t>
            </a: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S.R.D.S</a:t>
            </a:r>
            <a:r>
              <a:rPr dirty="0" sz="1800" spc="-87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|</a:t>
            </a:r>
            <a:r>
              <a:rPr dirty="0" sz="1800" spc="-46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2022-277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4399805" y="3337083"/>
            <a:ext cx="5971175" cy="41532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970"/>
              </a:lnSpc>
              <a:spcBef>
                <a:spcPts val="0"/>
              </a:spcBef>
              <a:spcAft>
                <a:spcPts val="0"/>
              </a:spcAft>
            </a:pPr>
            <a:r>
              <a:rPr dirty="0" sz="3200">
                <a:solidFill>
                  <a:srgbClr val="000000"/>
                </a:solidFill>
                <a:latin typeface="RLBKGU+TKVWID+Calibri-Light,Bold"/>
                <a:cs typeface="RLBKGU+TKVWID+Calibri-Light,Bold"/>
              </a:rPr>
              <a:t>IT19008424</a:t>
            </a:r>
            <a:r>
              <a:rPr dirty="0" sz="3200" spc="-107">
                <a:solidFill>
                  <a:srgbClr val="000000"/>
                </a:solidFill>
                <a:latin typeface="RLBKGU+TKVWID+Calibri-Light,Bold"/>
                <a:cs typeface="RLBKGU+TKVWID+Calibri-Light,Bold"/>
              </a:rPr>
              <a:t> </a:t>
            </a:r>
            <a:r>
              <a:rPr dirty="0" sz="3200">
                <a:solidFill>
                  <a:srgbClr val="000000"/>
                </a:solidFill>
                <a:latin typeface="RLBKGU+TKVWID+Calibri-Light,Bold"/>
                <a:cs typeface="RLBKGU+TKVWID+Calibri-Light,Bold"/>
              </a:rPr>
              <a:t>|</a:t>
            </a:r>
            <a:r>
              <a:rPr dirty="0" sz="3200" spc="-151">
                <a:solidFill>
                  <a:srgbClr val="000000"/>
                </a:solidFill>
                <a:latin typeface="RLBKGU+TKVWID+Calibri-Light,Bold"/>
                <a:cs typeface="RLBKGU+TKVWID+Calibri-Light,Bold"/>
              </a:rPr>
              <a:t> </a:t>
            </a:r>
            <a:r>
              <a:rPr dirty="0" sz="3200">
                <a:solidFill>
                  <a:srgbClr val="000000"/>
                </a:solidFill>
                <a:latin typeface="RLBKGU+TKVWID+Calibri-Light,Bold"/>
                <a:cs typeface="RLBKGU+TKVWID+Calibri-Light,Bold"/>
              </a:rPr>
              <a:t>W.R.J.M.</a:t>
            </a:r>
            <a:r>
              <a:rPr dirty="0" sz="3200" spc="-116">
                <a:solidFill>
                  <a:srgbClr val="000000"/>
                </a:solidFill>
                <a:latin typeface="RLBKGU+TKVWID+Calibri-Light,Bold"/>
                <a:cs typeface="RLBKGU+TKVWID+Calibri-Light,Bold"/>
              </a:rPr>
              <a:t> </a:t>
            </a:r>
            <a:r>
              <a:rPr dirty="0" sz="3200">
                <a:solidFill>
                  <a:srgbClr val="000000"/>
                </a:solidFill>
                <a:latin typeface="RLBKGU+TKVWID+Calibri-Light,Bold"/>
                <a:cs typeface="RLBKGU+TKVWID+Calibri-Light,Bold"/>
              </a:rPr>
              <a:t>WERAGODA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399805" y="4011000"/>
            <a:ext cx="2297123" cy="2921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000" b="1">
                <a:solidFill>
                  <a:srgbClr val="000000"/>
                </a:solidFill>
                <a:latin typeface="Calibri"/>
                <a:cs typeface="Calibri"/>
              </a:rPr>
              <a:t>SPECIALIZATION</a:t>
            </a:r>
            <a:r>
              <a:rPr dirty="0" sz="2000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000" b="1">
                <a:solidFill>
                  <a:srgbClr val="000000"/>
                </a:solidFill>
                <a:latin typeface="Calibri"/>
                <a:cs typeface="Calibri"/>
              </a:rPr>
              <a:t>:</a:t>
            </a:r>
            <a:r>
              <a:rPr dirty="0" sz="2000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000" b="1">
                <a:solidFill>
                  <a:srgbClr val="000000"/>
                </a:solidFill>
                <a:latin typeface="Calibri"/>
                <a:cs typeface="Calibri"/>
              </a:rPr>
              <a:t>SE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052100" y="5920842"/>
            <a:ext cx="7800987" cy="3429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SMART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NAVIGATION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TOOL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FOR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VISUALLY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IMPAIRED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PEOPLE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1106784" y="6480389"/>
            <a:ext cx="306883" cy="1905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898989"/>
                </a:solidFill>
                <a:latin typeface="Calibri"/>
                <a:cs typeface="Calibri"/>
              </a:rPr>
              <a:t>25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13358" y="6516217"/>
            <a:ext cx="384125" cy="266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29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2834640" y="6583764"/>
            <a:ext cx="4524348" cy="266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IT19008424</a:t>
            </a:r>
            <a:r>
              <a:rPr dirty="0" sz="1800" spc="425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|</a:t>
            </a:r>
            <a:r>
              <a:rPr dirty="0" sz="1800" spc="79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Weragoda</a:t>
            </a:r>
            <a:r>
              <a:rPr dirty="0" sz="1800" spc="-137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W.R.J.M.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|</a:t>
            </a:r>
            <a:r>
              <a:rPr dirty="0" sz="1800" spc="-46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2022-227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366732" y="419248"/>
            <a:ext cx="9013193" cy="18034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4400" b="1">
                <a:solidFill>
                  <a:srgbClr val="ff9900"/>
                </a:solidFill>
                <a:latin typeface="Aharoni"/>
                <a:cs typeface="Aharoni"/>
              </a:rPr>
              <a:t>IDENTIFYING</a:t>
            </a:r>
            <a:r>
              <a:rPr dirty="0" sz="4400" b="1">
                <a:solidFill>
                  <a:srgbClr val="ff9900"/>
                </a:solidFill>
                <a:latin typeface="Aharoni"/>
                <a:cs typeface="Aharoni"/>
              </a:rPr>
              <a:t> </a:t>
            </a:r>
            <a:r>
              <a:rPr dirty="0" sz="4400" b="1">
                <a:solidFill>
                  <a:srgbClr val="ff9900"/>
                </a:solidFill>
                <a:latin typeface="Aharoni"/>
                <a:cs typeface="Aharoni"/>
              </a:rPr>
              <a:t>TRAFFIC</a:t>
            </a:r>
            <a:r>
              <a:rPr dirty="0" sz="4400" b="1">
                <a:solidFill>
                  <a:srgbClr val="ff9900"/>
                </a:solidFill>
                <a:latin typeface="Aharoni"/>
                <a:cs typeface="Aharoni"/>
              </a:rPr>
              <a:t> </a:t>
            </a:r>
            <a:r>
              <a:rPr dirty="0" sz="4400" b="1">
                <a:solidFill>
                  <a:srgbClr val="ff9900"/>
                </a:solidFill>
                <a:latin typeface="Aharoni"/>
                <a:cs typeface="Aharoni"/>
              </a:rPr>
              <a:t>SIGNS</a:t>
            </a:r>
            <a:r>
              <a:rPr dirty="0" sz="4400" b="1">
                <a:solidFill>
                  <a:srgbClr val="ff9900"/>
                </a:solidFill>
                <a:latin typeface="Aharoni"/>
                <a:cs typeface="Aharoni"/>
              </a:rPr>
              <a:t> </a:t>
            </a:r>
            <a:r>
              <a:rPr dirty="0" sz="4400" b="1">
                <a:solidFill>
                  <a:srgbClr val="ff9900"/>
                </a:solidFill>
                <a:latin typeface="Aharoni"/>
                <a:cs typeface="Aharoni"/>
              </a:rPr>
              <a:t>AND</a:t>
            </a:r>
          </a:p>
          <a:p>
            <a:pPr marL="50800" marR="0">
              <a:lnSpc>
                <a:spcPts val="4400"/>
              </a:lnSpc>
              <a:spcBef>
                <a:spcPts val="400"/>
              </a:spcBef>
              <a:spcAft>
                <a:spcPts val="0"/>
              </a:spcAft>
            </a:pPr>
            <a:r>
              <a:rPr dirty="0" sz="4400" b="1">
                <a:solidFill>
                  <a:srgbClr val="ff9900"/>
                </a:solidFill>
                <a:latin typeface="Aharoni"/>
                <a:cs typeface="Aharoni"/>
              </a:rPr>
              <a:t>IMPLEMENTING</a:t>
            </a:r>
            <a:r>
              <a:rPr dirty="0" sz="4400" b="1">
                <a:solidFill>
                  <a:srgbClr val="ff9900"/>
                </a:solidFill>
                <a:latin typeface="Aharoni"/>
                <a:cs typeface="Aharoni"/>
              </a:rPr>
              <a:t> </a:t>
            </a:r>
            <a:r>
              <a:rPr dirty="0" sz="4400" b="1">
                <a:solidFill>
                  <a:srgbClr val="ff9900"/>
                </a:solidFill>
                <a:latin typeface="Aharoni"/>
                <a:cs typeface="Aharoni"/>
              </a:rPr>
              <a:t>AN</a:t>
            </a:r>
            <a:r>
              <a:rPr dirty="0" sz="4400" b="1">
                <a:solidFill>
                  <a:srgbClr val="ff9900"/>
                </a:solidFill>
                <a:latin typeface="Aharoni"/>
                <a:cs typeface="Aharoni"/>
              </a:rPr>
              <a:t> </a:t>
            </a:r>
            <a:r>
              <a:rPr dirty="0" sz="4400" b="1">
                <a:solidFill>
                  <a:srgbClr val="ff9900"/>
                </a:solidFill>
                <a:latin typeface="Aharoni"/>
                <a:cs typeface="Aharoni"/>
              </a:rPr>
              <a:t>ALTERNATIVE</a:t>
            </a:r>
          </a:p>
          <a:p>
            <a:pPr marL="2266155" marR="0">
              <a:lnSpc>
                <a:spcPts val="4400"/>
              </a:lnSpc>
              <a:spcBef>
                <a:spcPts val="300"/>
              </a:spcBef>
              <a:spcAft>
                <a:spcPts val="0"/>
              </a:spcAft>
            </a:pPr>
            <a:r>
              <a:rPr dirty="0" sz="4400" b="1">
                <a:solidFill>
                  <a:srgbClr val="ff9900"/>
                </a:solidFill>
                <a:latin typeface="Aharoni"/>
                <a:cs typeface="Aharoni"/>
              </a:rPr>
              <a:t>MODEL</a:t>
            </a:r>
            <a:r>
              <a:rPr dirty="0" sz="4400" b="1">
                <a:solidFill>
                  <a:srgbClr val="ff9900"/>
                </a:solidFill>
                <a:latin typeface="Aharoni"/>
                <a:cs typeface="Aharoni"/>
              </a:rPr>
              <a:t> </a:t>
            </a:r>
            <a:r>
              <a:rPr dirty="0" sz="4400" b="1">
                <a:solidFill>
                  <a:srgbClr val="ff9900"/>
                </a:solidFill>
                <a:latin typeface="Aharoni"/>
                <a:cs typeface="Aharoni"/>
              </a:rPr>
              <a:t>FOR</a:t>
            </a:r>
            <a:r>
              <a:rPr dirty="0" sz="4400" b="1">
                <a:solidFill>
                  <a:srgbClr val="ff9900"/>
                </a:solidFill>
                <a:latin typeface="Aharoni"/>
                <a:cs typeface="Aharoni"/>
              </a:rPr>
              <a:t> </a:t>
            </a:r>
            <a:r>
              <a:rPr dirty="0" sz="4400" b="1">
                <a:solidFill>
                  <a:srgbClr val="ff9900"/>
                </a:solidFill>
                <a:latin typeface="Aharoni"/>
                <a:cs typeface="Aharoni"/>
              </a:rPr>
              <a:t>APS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052100" y="5920842"/>
            <a:ext cx="7800987" cy="3429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SMART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NAVIGATION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TOOL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FOR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VISUALLY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IMPAIRED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PEOPLE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106784" y="6480389"/>
            <a:ext cx="306883" cy="1905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898989"/>
                </a:solidFill>
                <a:latin typeface="Calibri"/>
                <a:cs typeface="Calibri"/>
              </a:rPr>
              <a:t>26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13358" y="6516217"/>
            <a:ext cx="384125" cy="266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30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834640" y="6583764"/>
            <a:ext cx="4524348" cy="266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IT19008424</a:t>
            </a:r>
            <a:r>
              <a:rPr dirty="0" sz="1800" spc="425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|</a:t>
            </a:r>
            <a:r>
              <a:rPr dirty="0" sz="1800" spc="79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Weragoda</a:t>
            </a:r>
            <a:r>
              <a:rPr dirty="0" sz="1800" spc="-137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W.R.J.M.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|</a:t>
            </a:r>
            <a:r>
              <a:rPr dirty="0" sz="1800" spc="-46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2022-227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3254431" y="713463"/>
            <a:ext cx="4890172" cy="54500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991"/>
              </a:lnSpc>
              <a:spcBef>
                <a:spcPts val="0"/>
              </a:spcBef>
              <a:spcAft>
                <a:spcPts val="0"/>
              </a:spcAft>
            </a:pPr>
            <a:r>
              <a:rPr dirty="0" sz="4300" strike="sngStrike">
                <a:solidFill>
                  <a:srgbClr val="000000"/>
                </a:solidFill>
                <a:latin typeface="RLBKGU+TKVWID+Calibri-Light,Bold"/>
                <a:cs typeface="RLBKGU+TKVWID+Calibri-Light,Bold"/>
              </a:rPr>
              <a:t>RESEARCH</a:t>
            </a:r>
            <a:r>
              <a:rPr dirty="0" sz="4300" spc="-185">
                <a:solidFill>
                  <a:srgbClr val="000000"/>
                </a:solidFill>
                <a:latin typeface="RLBKGU+TKVWID+Calibri-Light,Bold"/>
                <a:cs typeface="RLBKGU+TKVWID+Calibri-Light,Bold"/>
              </a:rPr>
              <a:t> </a:t>
            </a:r>
            <a:r>
              <a:rPr dirty="0" sz="4300" strike="sngStrike">
                <a:solidFill>
                  <a:srgbClr val="000000"/>
                </a:solidFill>
                <a:latin typeface="RLBKGU+TKVWID+Calibri-Light,Bold"/>
                <a:cs typeface="RLBKGU+TKVWID+Calibri-Light,Bold"/>
              </a:rPr>
              <a:t>QUESTION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1440" y="1902313"/>
            <a:ext cx="8454656" cy="351654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250"/>
              </a:lnSpc>
              <a:spcBef>
                <a:spcPts val="50"/>
              </a:spcBef>
              <a:spcAft>
                <a:spcPts val="0"/>
              </a:spcAft>
            </a:pPr>
            <a:r>
              <a:rPr dirty="0" sz="3250">
                <a:solidFill>
                  <a:srgbClr val="000000"/>
                </a:solidFill>
                <a:latin typeface="CSPAPA+PPMREF+SymbolMT"/>
                <a:cs typeface="CSPAPA+PPMREF+SymbolMT"/>
              </a:rPr>
              <a:t></a:t>
            </a:r>
            <a:r>
              <a:rPr dirty="0" sz="3250" spc="398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Signage</a:t>
            </a:r>
            <a:r>
              <a:rPr dirty="0" sz="3200" spc="-102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plays</a:t>
            </a:r>
            <a:r>
              <a:rPr dirty="0" sz="3200" spc="-155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an</a:t>
            </a:r>
            <a:r>
              <a:rPr dirty="0" sz="3200" spc="-79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important</a:t>
            </a:r>
            <a:r>
              <a:rPr dirty="0" sz="3200" spc="-138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role</a:t>
            </a:r>
            <a:r>
              <a:rPr dirty="0" sz="3200" spc="-125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for</a:t>
            </a:r>
            <a:r>
              <a:rPr dirty="0" sz="3200" spc="-146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wayfinding</a:t>
            </a:r>
          </a:p>
          <a:p>
            <a:pPr marL="342900" marR="0">
              <a:lnSpc>
                <a:spcPts val="3200"/>
              </a:lnSpc>
              <a:spcBef>
                <a:spcPts val="608"/>
              </a:spcBef>
              <a:spcAft>
                <a:spcPts val="0"/>
              </a:spcAft>
            </a:pP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and</a:t>
            </a:r>
            <a:r>
              <a:rPr dirty="0" sz="3200" spc="-8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navigation</a:t>
            </a:r>
            <a:r>
              <a:rPr dirty="0" sz="3200" spc="-22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to</a:t>
            </a:r>
            <a:r>
              <a:rPr dirty="0" sz="3200" spc="-97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assist</a:t>
            </a:r>
            <a:r>
              <a:rPr dirty="0" sz="3200" spc="-104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blind</a:t>
            </a:r>
            <a:r>
              <a:rPr dirty="0" sz="3200" spc="-8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people</a:t>
            </a:r>
            <a:r>
              <a:rPr dirty="0" sz="3200" spc="-86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accessing</a:t>
            </a:r>
          </a:p>
          <a:p>
            <a:pPr marL="342900" marR="0">
              <a:lnSpc>
                <a:spcPts val="3200"/>
              </a:lnSpc>
              <a:spcBef>
                <a:spcPts val="500"/>
              </a:spcBef>
              <a:spcAft>
                <a:spcPts val="0"/>
              </a:spcAft>
            </a:pP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unfamiliar</a:t>
            </a:r>
            <a:r>
              <a:rPr dirty="0" sz="3200" spc="-15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environments.</a:t>
            </a:r>
          </a:p>
          <a:p>
            <a:pPr marL="0" marR="0">
              <a:lnSpc>
                <a:spcPts val="3250"/>
              </a:lnSpc>
              <a:spcBef>
                <a:spcPts val="472"/>
              </a:spcBef>
              <a:spcAft>
                <a:spcPts val="0"/>
              </a:spcAft>
            </a:pPr>
            <a:r>
              <a:rPr dirty="0" sz="3250">
                <a:solidFill>
                  <a:srgbClr val="000000"/>
                </a:solidFill>
                <a:latin typeface="CSPAPA+PPMREF+SymbolMT"/>
                <a:cs typeface="CSPAPA+PPMREF+SymbolMT"/>
              </a:rPr>
              <a:t></a:t>
            </a:r>
            <a:r>
              <a:rPr dirty="0" sz="3250" spc="398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Through</a:t>
            </a:r>
            <a:r>
              <a:rPr dirty="0" sz="3200" spc="-14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this</a:t>
            </a:r>
            <a:r>
              <a:rPr dirty="0" sz="3200" spc="-68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system</a:t>
            </a:r>
            <a:r>
              <a:rPr dirty="0" sz="3200" spc="-234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we</a:t>
            </a:r>
            <a:r>
              <a:rPr dirty="0" sz="3200" spc="-10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present</a:t>
            </a:r>
            <a:r>
              <a:rPr dirty="0" sz="3200" spc="-162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a</a:t>
            </a:r>
            <a:r>
              <a:rPr dirty="0" sz="3200" spc="-7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novel</a:t>
            </a:r>
            <a:r>
              <a:rPr dirty="0" sz="3200" spc="-116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camera-</a:t>
            </a:r>
          </a:p>
          <a:p>
            <a:pPr marL="342900" marR="0">
              <a:lnSpc>
                <a:spcPts val="3200"/>
              </a:lnSpc>
              <a:spcBef>
                <a:spcPts val="658"/>
              </a:spcBef>
              <a:spcAft>
                <a:spcPts val="0"/>
              </a:spcAft>
            </a:pP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based</a:t>
            </a:r>
            <a:r>
              <a:rPr dirty="0" sz="3200" spc="-86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approach</a:t>
            </a:r>
            <a:r>
              <a:rPr dirty="0" sz="3200" spc="-134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to</a:t>
            </a:r>
            <a:r>
              <a:rPr dirty="0" sz="3200" spc="-97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automatically</a:t>
            </a:r>
            <a:r>
              <a:rPr dirty="0" sz="3200" spc="-15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detect</a:t>
            </a:r>
            <a:r>
              <a:rPr dirty="0" sz="3200" spc="-127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and</a:t>
            </a:r>
          </a:p>
          <a:p>
            <a:pPr marL="342900" marR="0">
              <a:lnSpc>
                <a:spcPts val="3200"/>
              </a:lnSpc>
              <a:spcBef>
                <a:spcPts val="500"/>
              </a:spcBef>
              <a:spcAft>
                <a:spcPts val="0"/>
              </a:spcAft>
            </a:pP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recognize</a:t>
            </a:r>
            <a:r>
              <a:rPr dirty="0" sz="3200" spc="-228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signages</a:t>
            </a:r>
            <a:r>
              <a:rPr dirty="0" sz="3200" spc="-109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from</a:t>
            </a:r>
            <a:r>
              <a:rPr dirty="0" sz="3200" spc="-135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surrounding</a:t>
            </a:r>
          </a:p>
          <a:p>
            <a:pPr marL="342900" marR="0">
              <a:lnSpc>
                <a:spcPts val="3200"/>
              </a:lnSpc>
              <a:spcBef>
                <a:spcPts val="500"/>
              </a:spcBef>
              <a:spcAft>
                <a:spcPts val="0"/>
              </a:spcAft>
            </a:pP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environments.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052100" y="5920842"/>
            <a:ext cx="7800987" cy="3429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SMART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NAVIGATION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TOOL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FOR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VISUALLY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IMPAIRED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PEOPLE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1106784" y="6480389"/>
            <a:ext cx="306883" cy="1905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898989"/>
                </a:solidFill>
                <a:latin typeface="Calibri"/>
                <a:cs typeface="Calibri"/>
              </a:rPr>
              <a:t>27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13358" y="6516217"/>
            <a:ext cx="384125" cy="266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32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2834640" y="6583764"/>
            <a:ext cx="4524348" cy="266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IT19008424</a:t>
            </a:r>
            <a:r>
              <a:rPr dirty="0" sz="1800" spc="425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|</a:t>
            </a:r>
            <a:r>
              <a:rPr dirty="0" sz="1800" spc="79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Weragoda</a:t>
            </a:r>
            <a:r>
              <a:rPr dirty="0" sz="1800" spc="-137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W.R.J.M.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|</a:t>
            </a:r>
            <a:r>
              <a:rPr dirty="0" sz="1800" spc="-46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2022-227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3838673" y="542825"/>
            <a:ext cx="4660484" cy="50963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712"/>
              </a:lnSpc>
              <a:spcBef>
                <a:spcPts val="0"/>
              </a:spcBef>
              <a:spcAft>
                <a:spcPts val="0"/>
              </a:spcAft>
            </a:pPr>
            <a:r>
              <a:rPr dirty="0" sz="4000" strike="sngStrike">
                <a:solidFill>
                  <a:srgbClr val="000000"/>
                </a:solidFill>
                <a:latin typeface="RLBKGU+TKVWID+Calibri-Light,Bold"/>
                <a:cs typeface="RLBKGU+TKVWID+Calibri-Light,Bold"/>
              </a:rPr>
              <a:t>PROBLEM</a:t>
            </a:r>
            <a:r>
              <a:rPr dirty="0" sz="4000" spc="-208">
                <a:solidFill>
                  <a:srgbClr val="000000"/>
                </a:solidFill>
                <a:latin typeface="RLBKGU+TKVWID+Calibri-Light,Bold"/>
                <a:cs typeface="RLBKGU+TKVWID+Calibri-Light,Bold"/>
              </a:rPr>
              <a:t> </a:t>
            </a:r>
            <a:r>
              <a:rPr dirty="0" sz="4000" strike="sngStrike">
                <a:solidFill>
                  <a:srgbClr val="000000"/>
                </a:solidFill>
                <a:latin typeface="RLBKGU+TKVWID+Calibri-Light,Bold"/>
                <a:cs typeface="RLBKGU+TKVWID+Calibri-Light,Bold"/>
              </a:rPr>
              <a:t>DEFINITION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80720" y="1340099"/>
            <a:ext cx="7407372" cy="413645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850"/>
              </a:lnSpc>
              <a:spcBef>
                <a:spcPts val="50"/>
              </a:spcBef>
              <a:spcAft>
                <a:spcPts val="0"/>
              </a:spcAft>
            </a:pPr>
            <a:r>
              <a:rPr dirty="0" sz="2850">
                <a:solidFill>
                  <a:srgbClr val="000000"/>
                </a:solidFill>
                <a:latin typeface="CSPAPA+PPMREF+SymbolMT"/>
                <a:cs typeface="CSPAPA+PPMREF+SymbolMT"/>
              </a:rPr>
              <a:t></a:t>
            </a:r>
            <a:r>
              <a:rPr dirty="0" sz="2850" spc="678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800">
                <a:solidFill>
                  <a:srgbClr val="000000"/>
                </a:solidFill>
                <a:latin typeface="Calibri"/>
                <a:cs typeface="Calibri"/>
              </a:rPr>
              <a:t>There</a:t>
            </a:r>
            <a:r>
              <a:rPr dirty="0" sz="2800" spc="-108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800">
                <a:solidFill>
                  <a:srgbClr val="000000"/>
                </a:solidFill>
                <a:latin typeface="Calibri"/>
                <a:cs typeface="Calibri"/>
              </a:rPr>
              <a:t>are</a:t>
            </a:r>
            <a:r>
              <a:rPr dirty="0" sz="2800" spc="-112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800">
                <a:solidFill>
                  <a:srgbClr val="000000"/>
                </a:solidFill>
                <a:latin typeface="Calibri"/>
                <a:cs typeface="Calibri"/>
              </a:rPr>
              <a:t>loads</a:t>
            </a:r>
            <a:r>
              <a:rPr dirty="0" sz="2800" spc="-6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800">
                <a:solidFill>
                  <a:srgbClr val="000000"/>
                </a:solidFill>
                <a:latin typeface="Calibri"/>
                <a:cs typeface="Calibri"/>
              </a:rPr>
              <a:t>of</a:t>
            </a:r>
            <a:r>
              <a:rPr dirty="0" sz="2800" spc="-7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800">
                <a:solidFill>
                  <a:srgbClr val="000000"/>
                </a:solidFill>
                <a:latin typeface="Calibri"/>
                <a:cs typeface="Calibri"/>
              </a:rPr>
              <a:t>existing</a:t>
            </a:r>
            <a:r>
              <a:rPr dirty="0" sz="2800" spc="-164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800">
                <a:solidFill>
                  <a:srgbClr val="000000"/>
                </a:solidFill>
                <a:latin typeface="Calibri"/>
                <a:cs typeface="Calibri"/>
              </a:rPr>
              <a:t>solutions</a:t>
            </a:r>
            <a:r>
              <a:rPr dirty="0" sz="2800" spc="-7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800">
                <a:solidFill>
                  <a:srgbClr val="000000"/>
                </a:solidFill>
                <a:latin typeface="Calibri"/>
                <a:cs typeface="Calibri"/>
              </a:rPr>
              <a:t>which</a:t>
            </a:r>
            <a:r>
              <a:rPr dirty="0" sz="2800" spc="-5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800">
                <a:solidFill>
                  <a:srgbClr val="000000"/>
                </a:solidFill>
                <a:latin typeface="Calibri"/>
                <a:cs typeface="Calibri"/>
              </a:rPr>
              <a:t>can</a:t>
            </a:r>
          </a:p>
          <a:p>
            <a:pPr marL="342900" marR="0">
              <a:lnSpc>
                <a:spcPts val="2800"/>
              </a:lnSpc>
              <a:spcBef>
                <a:spcPts val="938"/>
              </a:spcBef>
              <a:spcAft>
                <a:spcPts val="0"/>
              </a:spcAft>
            </a:pPr>
            <a:r>
              <a:rPr dirty="0" sz="2800">
                <a:solidFill>
                  <a:srgbClr val="000000"/>
                </a:solidFill>
                <a:latin typeface="Calibri"/>
                <a:cs typeface="Calibri"/>
              </a:rPr>
              <a:t>be</a:t>
            </a:r>
            <a:r>
              <a:rPr dirty="0" sz="2800" spc="-68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800">
                <a:solidFill>
                  <a:srgbClr val="000000"/>
                </a:solidFill>
                <a:latin typeface="Calibri"/>
                <a:cs typeface="Calibri"/>
              </a:rPr>
              <a:t>identify</a:t>
            </a:r>
            <a:r>
              <a:rPr dirty="0" sz="2800" spc="-108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800">
                <a:solidFill>
                  <a:srgbClr val="000000"/>
                </a:solidFill>
                <a:latin typeface="Calibri"/>
                <a:cs typeface="Calibri"/>
              </a:rPr>
              <a:t>only</a:t>
            </a:r>
            <a:r>
              <a:rPr dirty="0" sz="2800" spc="-7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800">
                <a:solidFill>
                  <a:srgbClr val="000000"/>
                </a:solidFill>
                <a:latin typeface="Calibri"/>
                <a:cs typeface="Calibri"/>
              </a:rPr>
              <a:t>the</a:t>
            </a:r>
            <a:r>
              <a:rPr dirty="0" sz="2800" spc="-62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800">
                <a:solidFill>
                  <a:srgbClr val="000000"/>
                </a:solidFill>
                <a:latin typeface="Calibri"/>
                <a:cs typeface="Calibri"/>
              </a:rPr>
              <a:t>traffic</a:t>
            </a:r>
            <a:r>
              <a:rPr dirty="0" sz="2800" spc="-24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800">
                <a:solidFill>
                  <a:srgbClr val="000000"/>
                </a:solidFill>
                <a:latin typeface="Calibri"/>
                <a:cs typeface="Calibri"/>
              </a:rPr>
              <a:t>signs</a:t>
            </a:r>
            <a:r>
              <a:rPr dirty="0" sz="2800" spc="-56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800">
                <a:solidFill>
                  <a:srgbClr val="000000"/>
                </a:solidFill>
                <a:latin typeface="Calibri"/>
                <a:cs typeface="Calibri"/>
              </a:rPr>
              <a:t>or</a:t>
            </a:r>
            <a:r>
              <a:rPr dirty="0" sz="2800" spc="-68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800">
                <a:solidFill>
                  <a:srgbClr val="000000"/>
                </a:solidFill>
                <a:latin typeface="Calibri"/>
                <a:cs typeface="Calibri"/>
              </a:rPr>
              <a:t>pedestrian</a:t>
            </a:r>
          </a:p>
          <a:p>
            <a:pPr marL="342900" marR="0">
              <a:lnSpc>
                <a:spcPts val="2800"/>
              </a:lnSpc>
              <a:spcBef>
                <a:spcPts val="800"/>
              </a:spcBef>
              <a:spcAft>
                <a:spcPts val="0"/>
              </a:spcAft>
            </a:pPr>
            <a:r>
              <a:rPr dirty="0" sz="2800">
                <a:solidFill>
                  <a:srgbClr val="000000"/>
                </a:solidFill>
                <a:latin typeface="Calibri"/>
                <a:cs typeface="Calibri"/>
              </a:rPr>
              <a:t>crossing.</a:t>
            </a:r>
          </a:p>
          <a:p>
            <a:pPr marL="0" marR="0">
              <a:lnSpc>
                <a:spcPts val="2850"/>
              </a:lnSpc>
              <a:spcBef>
                <a:spcPts val="0"/>
              </a:spcBef>
              <a:spcAft>
                <a:spcPts val="0"/>
              </a:spcAft>
            </a:pPr>
            <a:r>
              <a:rPr dirty="0" sz="2850">
                <a:solidFill>
                  <a:srgbClr val="000000"/>
                </a:solidFill>
                <a:latin typeface="CSPAPA+PPMREF+SymbolMT"/>
                <a:cs typeface="CSPAPA+PPMREF+SymbolMT"/>
              </a:rPr>
              <a:t></a:t>
            </a:r>
            <a:r>
              <a:rPr dirty="0" sz="2850" spc="678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800">
                <a:solidFill>
                  <a:srgbClr val="000000"/>
                </a:solidFill>
                <a:latin typeface="Calibri"/>
                <a:cs typeface="Calibri"/>
              </a:rPr>
              <a:t>But,</a:t>
            </a:r>
            <a:r>
              <a:rPr dirty="0" sz="2800" spc="-5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800">
                <a:solidFill>
                  <a:srgbClr val="000000"/>
                </a:solidFill>
                <a:latin typeface="Calibri"/>
                <a:cs typeface="Calibri"/>
              </a:rPr>
              <a:t>now</a:t>
            </a:r>
            <a:r>
              <a:rPr dirty="0" sz="2800" spc="-75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800">
                <a:solidFill>
                  <a:srgbClr val="000000"/>
                </a:solidFill>
                <a:latin typeface="Calibri"/>
                <a:cs typeface="Calibri"/>
              </a:rPr>
              <a:t>it</a:t>
            </a:r>
            <a:r>
              <a:rPr dirty="0" sz="2800" spc="-7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800">
                <a:solidFill>
                  <a:srgbClr val="000000"/>
                </a:solidFill>
                <a:latin typeface="Calibri"/>
                <a:cs typeface="Calibri"/>
              </a:rPr>
              <a:t>is</a:t>
            </a:r>
            <a:r>
              <a:rPr dirty="0" sz="2800" spc="-62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800">
                <a:solidFill>
                  <a:srgbClr val="000000"/>
                </a:solidFill>
                <a:latin typeface="Calibri"/>
                <a:cs typeface="Calibri"/>
              </a:rPr>
              <a:t>clear</a:t>
            </a:r>
            <a:r>
              <a:rPr dirty="0" sz="2800" spc="-7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800">
                <a:solidFill>
                  <a:srgbClr val="000000"/>
                </a:solidFill>
                <a:latin typeface="Calibri"/>
                <a:cs typeface="Calibri"/>
              </a:rPr>
              <a:t>that</a:t>
            </a:r>
            <a:r>
              <a:rPr dirty="0" sz="2800" spc="-88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800">
                <a:solidFill>
                  <a:srgbClr val="000000"/>
                </a:solidFill>
                <a:latin typeface="Calibri"/>
                <a:cs typeface="Calibri"/>
              </a:rPr>
              <a:t>crossing</a:t>
            </a:r>
            <a:r>
              <a:rPr dirty="0" sz="2800" spc="-1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800">
                <a:solidFill>
                  <a:srgbClr val="000000"/>
                </a:solidFill>
                <a:latin typeface="Calibri"/>
                <a:cs typeface="Calibri"/>
              </a:rPr>
              <a:t>the</a:t>
            </a:r>
            <a:r>
              <a:rPr dirty="0" sz="2800" spc="-62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800">
                <a:solidFill>
                  <a:srgbClr val="000000"/>
                </a:solidFill>
                <a:latin typeface="Calibri"/>
                <a:cs typeface="Calibri"/>
              </a:rPr>
              <a:t>road</a:t>
            </a:r>
            <a:r>
              <a:rPr dirty="0" sz="2800" spc="-11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800">
                <a:solidFill>
                  <a:srgbClr val="000000"/>
                </a:solidFill>
                <a:latin typeface="Calibri"/>
                <a:cs typeface="Calibri"/>
              </a:rPr>
              <a:t>is</a:t>
            </a:r>
            <a:r>
              <a:rPr dirty="0" sz="2800" spc="-62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800">
                <a:solidFill>
                  <a:srgbClr val="000000"/>
                </a:solidFill>
                <a:latin typeface="Calibri"/>
                <a:cs typeface="Calibri"/>
              </a:rPr>
              <a:t>the</a:t>
            </a:r>
          </a:p>
          <a:p>
            <a:pPr marL="342900" marR="0">
              <a:lnSpc>
                <a:spcPts val="2800"/>
              </a:lnSpc>
              <a:spcBef>
                <a:spcPts val="988"/>
              </a:spcBef>
              <a:spcAft>
                <a:spcPts val="0"/>
              </a:spcAft>
            </a:pPr>
            <a:r>
              <a:rPr dirty="0" sz="2800">
                <a:solidFill>
                  <a:srgbClr val="000000"/>
                </a:solidFill>
                <a:latin typeface="Calibri"/>
                <a:cs typeface="Calibri"/>
              </a:rPr>
              <a:t>enormous</a:t>
            </a:r>
            <a:r>
              <a:rPr dirty="0" sz="2800" spc="-5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800">
                <a:solidFill>
                  <a:srgbClr val="000000"/>
                </a:solidFill>
                <a:latin typeface="Calibri"/>
                <a:cs typeface="Calibri"/>
              </a:rPr>
              <a:t>challenge</a:t>
            </a:r>
            <a:r>
              <a:rPr dirty="0" sz="2800" spc="-97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800">
                <a:solidFill>
                  <a:srgbClr val="000000"/>
                </a:solidFill>
                <a:latin typeface="Calibri"/>
                <a:cs typeface="Calibri"/>
              </a:rPr>
              <a:t>for</a:t>
            </a:r>
            <a:r>
              <a:rPr dirty="0" sz="2800" spc="-132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800">
                <a:solidFill>
                  <a:srgbClr val="000000"/>
                </a:solidFill>
                <a:latin typeface="Calibri"/>
                <a:cs typeface="Calibri"/>
              </a:rPr>
              <a:t>a</a:t>
            </a:r>
            <a:r>
              <a:rPr dirty="0" sz="2800" spc="-7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800">
                <a:solidFill>
                  <a:srgbClr val="000000"/>
                </a:solidFill>
                <a:latin typeface="Calibri"/>
                <a:cs typeface="Calibri"/>
              </a:rPr>
              <a:t>visually</a:t>
            </a:r>
            <a:r>
              <a:rPr dirty="0" sz="2800" spc="-76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800">
                <a:solidFill>
                  <a:srgbClr val="000000"/>
                </a:solidFill>
                <a:latin typeface="Calibri"/>
                <a:cs typeface="Calibri"/>
              </a:rPr>
              <a:t>impaired</a:t>
            </a:r>
            <a:r>
              <a:rPr dirty="0" sz="2800" spc="-104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800">
                <a:solidFill>
                  <a:srgbClr val="000000"/>
                </a:solidFill>
                <a:latin typeface="Calibri"/>
                <a:cs typeface="Calibri"/>
              </a:rPr>
              <a:t>and</a:t>
            </a:r>
          </a:p>
          <a:p>
            <a:pPr marL="342900" marR="0">
              <a:lnSpc>
                <a:spcPts val="2800"/>
              </a:lnSpc>
              <a:spcBef>
                <a:spcPts val="800"/>
              </a:spcBef>
              <a:spcAft>
                <a:spcPts val="0"/>
              </a:spcAft>
            </a:pPr>
            <a:r>
              <a:rPr dirty="0" sz="2800">
                <a:solidFill>
                  <a:srgbClr val="000000"/>
                </a:solidFill>
                <a:latin typeface="Calibri"/>
                <a:cs typeface="Calibri"/>
              </a:rPr>
              <a:t>not</a:t>
            </a:r>
            <a:r>
              <a:rPr dirty="0" sz="2800" spc="-62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800">
                <a:solidFill>
                  <a:srgbClr val="000000"/>
                </a:solidFill>
                <a:latin typeface="Calibri"/>
                <a:cs typeface="Calibri"/>
              </a:rPr>
              <a:t>only</a:t>
            </a:r>
            <a:r>
              <a:rPr dirty="0" sz="2800" spc="-7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800">
                <a:solidFill>
                  <a:srgbClr val="000000"/>
                </a:solidFill>
                <a:latin typeface="Calibri"/>
                <a:cs typeface="Calibri"/>
              </a:rPr>
              <a:t>because</a:t>
            </a:r>
            <a:r>
              <a:rPr dirty="0" sz="2800" spc="-82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800">
                <a:solidFill>
                  <a:srgbClr val="000000"/>
                </a:solidFill>
                <a:latin typeface="Calibri"/>
                <a:cs typeface="Calibri"/>
              </a:rPr>
              <a:t>they</a:t>
            </a:r>
            <a:r>
              <a:rPr dirty="0" sz="2800" spc="-85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800">
                <a:solidFill>
                  <a:srgbClr val="000000"/>
                </a:solidFill>
                <a:latin typeface="Calibri"/>
                <a:cs typeface="Calibri"/>
              </a:rPr>
              <a:t>have</a:t>
            </a:r>
            <a:r>
              <a:rPr dirty="0" sz="2800" spc="-146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800">
                <a:solidFill>
                  <a:srgbClr val="000000"/>
                </a:solidFill>
                <a:latin typeface="Calibri"/>
                <a:cs typeface="Calibri"/>
              </a:rPr>
              <a:t>to</a:t>
            </a:r>
            <a:r>
              <a:rPr dirty="0" sz="2800" spc="-87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800">
                <a:solidFill>
                  <a:srgbClr val="000000"/>
                </a:solidFill>
                <a:latin typeface="Calibri"/>
                <a:cs typeface="Calibri"/>
              </a:rPr>
              <a:t>deal</a:t>
            </a:r>
            <a:r>
              <a:rPr dirty="0" sz="2800" spc="-75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800">
                <a:solidFill>
                  <a:srgbClr val="000000"/>
                </a:solidFill>
                <a:latin typeface="Calibri"/>
                <a:cs typeface="Calibri"/>
              </a:rPr>
              <a:t>with</a:t>
            </a:r>
            <a:r>
              <a:rPr dirty="0" sz="2800" spc="-6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800">
                <a:solidFill>
                  <a:srgbClr val="000000"/>
                </a:solidFill>
                <a:latin typeface="Calibri"/>
                <a:cs typeface="Calibri"/>
              </a:rPr>
              <a:t>cars.</a:t>
            </a:r>
          </a:p>
          <a:p>
            <a:pPr marL="0" marR="0">
              <a:lnSpc>
                <a:spcPts val="2850"/>
              </a:lnSpc>
              <a:spcBef>
                <a:spcPts val="0"/>
              </a:spcBef>
              <a:spcAft>
                <a:spcPts val="0"/>
              </a:spcAft>
            </a:pPr>
            <a:r>
              <a:rPr dirty="0" sz="2850">
                <a:solidFill>
                  <a:srgbClr val="000000"/>
                </a:solidFill>
                <a:latin typeface="CSPAPA+PPMREF+SymbolMT"/>
                <a:cs typeface="CSPAPA+PPMREF+SymbolMT"/>
              </a:rPr>
              <a:t></a:t>
            </a:r>
            <a:r>
              <a:rPr dirty="0" sz="2850" spc="678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800">
                <a:solidFill>
                  <a:srgbClr val="000000"/>
                </a:solidFill>
                <a:latin typeface="Calibri"/>
                <a:cs typeface="Calibri"/>
              </a:rPr>
              <a:t>Finding</a:t>
            </a:r>
            <a:r>
              <a:rPr dirty="0" sz="2800" spc="-62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800">
                <a:solidFill>
                  <a:srgbClr val="000000"/>
                </a:solidFill>
                <a:latin typeface="Calibri"/>
                <a:cs typeface="Calibri"/>
              </a:rPr>
              <a:t>the</a:t>
            </a:r>
            <a:r>
              <a:rPr dirty="0" sz="2800" spc="-62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800">
                <a:solidFill>
                  <a:srgbClr val="000000"/>
                </a:solidFill>
                <a:latin typeface="Calibri"/>
                <a:cs typeface="Calibri"/>
              </a:rPr>
              <a:t>edge</a:t>
            </a:r>
            <a:r>
              <a:rPr dirty="0" sz="2800" spc="-97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800">
                <a:solidFill>
                  <a:srgbClr val="000000"/>
                </a:solidFill>
                <a:latin typeface="Calibri"/>
                <a:cs typeface="Calibri"/>
              </a:rPr>
              <a:t>of</a:t>
            </a:r>
            <a:r>
              <a:rPr dirty="0" sz="2800" spc="-7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800">
                <a:solidFill>
                  <a:srgbClr val="000000"/>
                </a:solidFill>
                <a:latin typeface="Calibri"/>
                <a:cs typeface="Calibri"/>
              </a:rPr>
              <a:t>the</a:t>
            </a:r>
            <a:r>
              <a:rPr dirty="0" sz="2800" spc="-62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800">
                <a:solidFill>
                  <a:srgbClr val="000000"/>
                </a:solidFill>
                <a:latin typeface="Calibri"/>
                <a:cs typeface="Calibri"/>
              </a:rPr>
              <a:t>street</a:t>
            </a:r>
            <a:r>
              <a:rPr dirty="0" sz="2800" spc="-15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800">
                <a:solidFill>
                  <a:srgbClr val="000000"/>
                </a:solidFill>
                <a:latin typeface="Calibri"/>
                <a:cs typeface="Calibri"/>
              </a:rPr>
              <a:t>and</a:t>
            </a:r>
            <a:r>
              <a:rPr dirty="0" sz="2800" spc="-62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800">
                <a:solidFill>
                  <a:srgbClr val="000000"/>
                </a:solidFill>
                <a:latin typeface="Calibri"/>
                <a:cs typeface="Calibri"/>
              </a:rPr>
              <a:t>crosswalks</a:t>
            </a:r>
          </a:p>
          <a:p>
            <a:pPr marL="342900" marR="0">
              <a:lnSpc>
                <a:spcPts val="2800"/>
              </a:lnSpc>
              <a:spcBef>
                <a:spcPts val="988"/>
              </a:spcBef>
              <a:spcAft>
                <a:spcPts val="0"/>
              </a:spcAft>
            </a:pPr>
            <a:r>
              <a:rPr dirty="0" sz="2800">
                <a:solidFill>
                  <a:srgbClr val="000000"/>
                </a:solidFill>
                <a:latin typeface="Calibri"/>
                <a:cs typeface="Calibri"/>
              </a:rPr>
              <a:t>and</a:t>
            </a:r>
            <a:r>
              <a:rPr dirty="0" sz="2800" spc="-62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800">
                <a:solidFill>
                  <a:srgbClr val="000000"/>
                </a:solidFill>
                <a:latin typeface="Calibri"/>
                <a:cs typeface="Calibri"/>
              </a:rPr>
              <a:t>staying</a:t>
            </a:r>
            <a:r>
              <a:rPr dirty="0" sz="2800" spc="-187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800">
                <a:solidFill>
                  <a:srgbClr val="000000"/>
                </a:solidFill>
                <a:latin typeface="Calibri"/>
                <a:cs typeface="Calibri"/>
              </a:rPr>
              <a:t>on</a:t>
            </a:r>
            <a:r>
              <a:rPr dirty="0" sz="2800" spc="-62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800">
                <a:solidFill>
                  <a:srgbClr val="000000"/>
                </a:solidFill>
                <a:latin typeface="Calibri"/>
                <a:cs typeface="Calibri"/>
              </a:rPr>
              <a:t>course</a:t>
            </a:r>
            <a:r>
              <a:rPr dirty="0" sz="2800" spc="-125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800">
                <a:solidFill>
                  <a:srgbClr val="000000"/>
                </a:solidFill>
                <a:latin typeface="Calibri"/>
                <a:cs typeface="Calibri"/>
              </a:rPr>
              <a:t>during</a:t>
            </a:r>
            <a:r>
              <a:rPr dirty="0" sz="2800" spc="-6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800">
                <a:solidFill>
                  <a:srgbClr val="000000"/>
                </a:solidFill>
                <a:latin typeface="Calibri"/>
                <a:cs typeface="Calibri"/>
              </a:rPr>
              <a:t>the</a:t>
            </a:r>
            <a:r>
              <a:rPr dirty="0" sz="2800" spc="-62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800">
                <a:solidFill>
                  <a:srgbClr val="000000"/>
                </a:solidFill>
                <a:latin typeface="Calibri"/>
                <a:cs typeface="Calibri"/>
              </a:rPr>
              <a:t>crossing</a:t>
            </a:r>
            <a:r>
              <a:rPr dirty="0" sz="2800" spc="-1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800">
                <a:solidFill>
                  <a:srgbClr val="000000"/>
                </a:solidFill>
                <a:latin typeface="Calibri"/>
                <a:cs typeface="Calibri"/>
              </a:rPr>
              <a:t>are</a:t>
            </a:r>
            <a:r>
              <a:rPr dirty="0" sz="2800" spc="-112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800">
                <a:solidFill>
                  <a:srgbClr val="000000"/>
                </a:solidFill>
                <a:latin typeface="Calibri"/>
                <a:cs typeface="Calibri"/>
              </a:rPr>
              <a:t>all</a:t>
            </a:r>
          </a:p>
          <a:p>
            <a:pPr marL="342900" marR="0">
              <a:lnSpc>
                <a:spcPts val="2800"/>
              </a:lnSpc>
              <a:spcBef>
                <a:spcPts val="800"/>
              </a:spcBef>
              <a:spcAft>
                <a:spcPts val="0"/>
              </a:spcAft>
            </a:pPr>
            <a:r>
              <a:rPr dirty="0" sz="2800">
                <a:solidFill>
                  <a:srgbClr val="000000"/>
                </a:solidFill>
                <a:latin typeface="Calibri"/>
                <a:cs typeface="Calibri"/>
              </a:rPr>
              <a:t>just</a:t>
            </a:r>
            <a:r>
              <a:rPr dirty="0" sz="2800" spc="-82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800">
                <a:solidFill>
                  <a:srgbClr val="000000"/>
                </a:solidFill>
                <a:latin typeface="Calibri"/>
                <a:cs typeface="Calibri"/>
              </a:rPr>
              <a:t>as</a:t>
            </a:r>
            <a:r>
              <a:rPr dirty="0" sz="2800" spc="-67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800">
                <a:solidFill>
                  <a:srgbClr val="000000"/>
                </a:solidFill>
                <a:latin typeface="Calibri"/>
                <a:cs typeface="Calibri"/>
              </a:rPr>
              <a:t>important</a:t>
            </a:r>
            <a:r>
              <a:rPr dirty="0" sz="2800" spc="-119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800">
                <a:solidFill>
                  <a:srgbClr val="000000"/>
                </a:solidFill>
                <a:latin typeface="Calibri"/>
                <a:cs typeface="Calibri"/>
              </a:rPr>
              <a:t>tasks.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052100" y="5920842"/>
            <a:ext cx="7800987" cy="3429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SMART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NAVIGATION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TOOL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FOR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VISUALLY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IMPAIRED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PEOPLE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1106784" y="6480389"/>
            <a:ext cx="306883" cy="1905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898989"/>
                </a:solidFill>
                <a:latin typeface="Calibri"/>
                <a:cs typeface="Calibri"/>
              </a:rPr>
              <a:t>28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13358" y="6516217"/>
            <a:ext cx="384125" cy="266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35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2834640" y="6583764"/>
            <a:ext cx="4524348" cy="266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IT19008424</a:t>
            </a:r>
            <a:r>
              <a:rPr dirty="0" sz="1800" spc="425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|</a:t>
            </a:r>
            <a:r>
              <a:rPr dirty="0" sz="1800" spc="79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Weragoda</a:t>
            </a:r>
            <a:r>
              <a:rPr dirty="0" sz="1800" spc="-137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W.R.J.M.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|</a:t>
            </a:r>
            <a:r>
              <a:rPr dirty="0" sz="1800" spc="-46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2022-227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558800" y="657967"/>
            <a:ext cx="6753159" cy="9652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200"/>
              </a:lnSpc>
              <a:spcBef>
                <a:spcPts val="0"/>
              </a:spcBef>
              <a:spcAft>
                <a:spcPts val="0"/>
              </a:spcAft>
            </a:pPr>
            <a:r>
              <a:rPr dirty="0" sz="3200" b="1">
                <a:solidFill>
                  <a:srgbClr val="ff0000"/>
                </a:solidFill>
                <a:latin typeface="Calibri"/>
                <a:cs typeface="Calibri"/>
              </a:rPr>
              <a:t>APS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,</a:t>
            </a:r>
            <a:r>
              <a:rPr dirty="0" sz="3200" spc="-75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Accessible</a:t>
            </a:r>
            <a:r>
              <a:rPr dirty="0" sz="3200" spc="-8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Pedestrian</a:t>
            </a:r>
            <a:r>
              <a:rPr dirty="0" sz="3200" spc="-178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Signals</a:t>
            </a:r>
            <a:r>
              <a:rPr dirty="0" sz="3200" spc="-6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is</a:t>
            </a:r>
            <a:r>
              <a:rPr dirty="0" sz="3200" spc="-69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the</a:t>
            </a:r>
          </a:p>
          <a:p>
            <a:pPr marL="0" marR="0">
              <a:lnSpc>
                <a:spcPts val="3200"/>
              </a:lnSpc>
              <a:spcBef>
                <a:spcPts val="900"/>
              </a:spcBef>
              <a:spcAft>
                <a:spcPts val="0"/>
              </a:spcAft>
            </a:pP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existing</a:t>
            </a:r>
            <a:r>
              <a:rPr dirty="0" sz="3200" spc="-18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solution</a:t>
            </a:r>
            <a:r>
              <a:rPr dirty="0" sz="3200" spc="-9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for</a:t>
            </a:r>
            <a:r>
              <a:rPr dirty="0" sz="3200" spc="-146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this</a:t>
            </a:r>
            <a:r>
              <a:rPr dirty="0" sz="3200" spc="-68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problem.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58800" y="1798631"/>
            <a:ext cx="5642006" cy="95865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250"/>
              </a:lnSpc>
              <a:spcBef>
                <a:spcPts val="50"/>
              </a:spcBef>
              <a:spcAft>
                <a:spcPts val="0"/>
              </a:spcAft>
            </a:pPr>
            <a:r>
              <a:rPr dirty="0" sz="3250">
                <a:solidFill>
                  <a:srgbClr val="000000"/>
                </a:solidFill>
                <a:latin typeface="Calibri"/>
                <a:cs typeface="Calibri"/>
              </a:rPr>
              <a:t>1.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This</a:t>
            </a:r>
            <a:r>
              <a:rPr dirty="0" sz="3200" spc="-7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will</a:t>
            </a:r>
            <a:r>
              <a:rPr dirty="0" sz="3200" spc="-57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make</a:t>
            </a:r>
            <a:r>
              <a:rPr dirty="0" sz="3200" spc="-184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it</a:t>
            </a:r>
            <a:r>
              <a:rPr dirty="0" sz="3200" spc="-68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easier</a:t>
            </a:r>
            <a:r>
              <a:rPr dirty="0" sz="3200" spc="-76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to</a:t>
            </a:r>
            <a:r>
              <a:rPr dirty="0" sz="3200" spc="-97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find</a:t>
            </a:r>
            <a:r>
              <a:rPr dirty="0" sz="3200" spc="-1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a</a:t>
            </a:r>
          </a:p>
          <a:p>
            <a:pPr marL="342900" marR="0">
              <a:lnSpc>
                <a:spcPts val="3200"/>
              </a:lnSpc>
              <a:spcBef>
                <a:spcPts val="748"/>
              </a:spcBef>
              <a:spcAft>
                <a:spcPts val="0"/>
              </a:spcAft>
            </a:pP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crosswalk.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58800" y="2842267"/>
            <a:ext cx="6246722" cy="95865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250"/>
              </a:lnSpc>
              <a:spcBef>
                <a:spcPts val="50"/>
              </a:spcBef>
              <a:spcAft>
                <a:spcPts val="0"/>
              </a:spcAft>
            </a:pPr>
            <a:r>
              <a:rPr dirty="0" sz="3250">
                <a:solidFill>
                  <a:srgbClr val="000000"/>
                </a:solidFill>
                <a:latin typeface="Calibri"/>
                <a:cs typeface="Calibri"/>
              </a:rPr>
              <a:t>2.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It</a:t>
            </a:r>
            <a:r>
              <a:rPr dirty="0" sz="3200" spc="-7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will</a:t>
            </a:r>
            <a:r>
              <a:rPr dirty="0" sz="3200" spc="-57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also</a:t>
            </a:r>
            <a:r>
              <a:rPr dirty="0" sz="3200" spc="-67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indicate</a:t>
            </a:r>
            <a:r>
              <a:rPr dirty="0" sz="3200" spc="-16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the</a:t>
            </a:r>
            <a:r>
              <a:rPr dirty="0" sz="3200" spc="-75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best</a:t>
            </a:r>
            <a:r>
              <a:rPr dirty="0" sz="3200" spc="-12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time</a:t>
            </a:r>
            <a:r>
              <a:rPr dirty="0" sz="3200" spc="-9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to</a:t>
            </a:r>
          </a:p>
          <a:p>
            <a:pPr marL="342900" marR="0">
              <a:lnSpc>
                <a:spcPts val="3200"/>
              </a:lnSpc>
              <a:spcBef>
                <a:spcPts val="748"/>
              </a:spcBef>
              <a:spcAft>
                <a:spcPts val="0"/>
              </a:spcAft>
            </a:pP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start</a:t>
            </a:r>
            <a:r>
              <a:rPr dirty="0" sz="3200" spc="-14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crossing.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58800" y="3885902"/>
            <a:ext cx="6642969" cy="149205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250"/>
              </a:lnSpc>
              <a:spcBef>
                <a:spcPts val="50"/>
              </a:spcBef>
              <a:spcAft>
                <a:spcPts val="0"/>
              </a:spcAft>
            </a:pPr>
            <a:r>
              <a:rPr dirty="0" sz="3250">
                <a:solidFill>
                  <a:srgbClr val="000000"/>
                </a:solidFill>
                <a:latin typeface="Calibri"/>
                <a:cs typeface="Calibri"/>
              </a:rPr>
              <a:t>3.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Also</a:t>
            </a:r>
            <a:r>
              <a:rPr dirty="0" sz="3200" spc="-7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it</a:t>
            </a:r>
            <a:r>
              <a:rPr dirty="0" sz="3200" spc="-68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can</a:t>
            </a:r>
            <a:r>
              <a:rPr dirty="0" sz="3200" spc="-102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allow</a:t>
            </a:r>
            <a:r>
              <a:rPr dirty="0" sz="3200" spc="-7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a</a:t>
            </a:r>
            <a:r>
              <a:rPr dirty="0" sz="3200" spc="-7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person</a:t>
            </a:r>
            <a:r>
              <a:rPr dirty="0" sz="3200" spc="-145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to</a:t>
            </a:r>
            <a:r>
              <a:rPr dirty="0" sz="3200" spc="-97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maintain</a:t>
            </a:r>
          </a:p>
          <a:p>
            <a:pPr marL="342900" marR="0">
              <a:lnSpc>
                <a:spcPts val="3200"/>
              </a:lnSpc>
              <a:spcBef>
                <a:spcPts val="748"/>
              </a:spcBef>
              <a:spcAft>
                <a:spcPts val="0"/>
              </a:spcAft>
            </a:pP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a</a:t>
            </a:r>
            <a:r>
              <a:rPr dirty="0" sz="3200" spc="-7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straight</a:t>
            </a:r>
            <a:r>
              <a:rPr dirty="0" sz="3200" spc="-199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trajectory</a:t>
            </a:r>
            <a:r>
              <a:rPr dirty="0" sz="3200" spc="-142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during</a:t>
            </a:r>
            <a:r>
              <a:rPr dirty="0" sz="3200" spc="-9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the</a:t>
            </a:r>
            <a:r>
              <a:rPr dirty="0" sz="3200" spc="-75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entire</a:t>
            </a:r>
          </a:p>
          <a:p>
            <a:pPr marL="342900" marR="0">
              <a:lnSpc>
                <a:spcPts val="3200"/>
              </a:lnSpc>
              <a:spcBef>
                <a:spcPts val="1000"/>
              </a:spcBef>
              <a:spcAft>
                <a:spcPts val="0"/>
              </a:spcAft>
            </a:pP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crossing.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052100" y="5920842"/>
            <a:ext cx="7800987" cy="3429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SMART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NAVIGATION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TOOL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FOR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VISUALLY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IMPAIRED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PEOPLE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1106784" y="6480389"/>
            <a:ext cx="306883" cy="1905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898989"/>
                </a:solidFill>
                <a:latin typeface="Calibri"/>
                <a:cs typeface="Calibri"/>
              </a:rPr>
              <a:t>29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213358" y="6516217"/>
            <a:ext cx="384125" cy="266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36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2834640" y="6583764"/>
            <a:ext cx="4524348" cy="266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IT19008424</a:t>
            </a:r>
            <a:r>
              <a:rPr dirty="0" sz="1800" spc="425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|</a:t>
            </a:r>
            <a:r>
              <a:rPr dirty="0" sz="1800" spc="79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Weragoda</a:t>
            </a:r>
            <a:r>
              <a:rPr dirty="0" sz="1800" spc="-137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W.R.J.M.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|</a:t>
            </a:r>
            <a:r>
              <a:rPr dirty="0" sz="1800" spc="-46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2022-227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3344481" y="1485931"/>
            <a:ext cx="5471624" cy="142169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5627"/>
              </a:lnSpc>
              <a:spcBef>
                <a:spcPts val="0"/>
              </a:spcBef>
              <a:spcAft>
                <a:spcPts val="0"/>
              </a:spcAft>
            </a:pPr>
            <a:r>
              <a:rPr dirty="0" sz="4800" b="1">
                <a:solidFill>
                  <a:srgbClr val="92224a"/>
                </a:solidFill>
                <a:latin typeface="Cambria"/>
                <a:cs typeface="Cambria"/>
              </a:rPr>
              <a:t>Introduction</a:t>
            </a:r>
            <a:r>
              <a:rPr dirty="0" sz="4800" b="1">
                <a:solidFill>
                  <a:srgbClr val="92224a"/>
                </a:solidFill>
                <a:latin typeface="Cambria"/>
                <a:cs typeface="Cambria"/>
              </a:rPr>
              <a:t> </a:t>
            </a:r>
            <a:r>
              <a:rPr dirty="0" sz="4800" b="1">
                <a:solidFill>
                  <a:srgbClr val="92224a"/>
                </a:solidFill>
                <a:latin typeface="Cambria"/>
                <a:cs typeface="Cambria"/>
              </a:rPr>
              <a:t>to</a:t>
            </a:r>
            <a:r>
              <a:rPr dirty="0" sz="4800" b="1">
                <a:solidFill>
                  <a:srgbClr val="92224a"/>
                </a:solidFill>
                <a:latin typeface="Cambria"/>
                <a:cs typeface="Cambria"/>
              </a:rPr>
              <a:t> </a:t>
            </a:r>
            <a:r>
              <a:rPr dirty="0" sz="4800" b="1">
                <a:solidFill>
                  <a:srgbClr val="92224a"/>
                </a:solidFill>
                <a:latin typeface="Cambria"/>
                <a:cs typeface="Cambria"/>
              </a:rPr>
              <a:t>the</a:t>
            </a:r>
          </a:p>
          <a:p>
            <a:pPr marL="1648419" marR="0">
              <a:lnSpc>
                <a:spcPts val="5267"/>
              </a:lnSpc>
              <a:spcBef>
                <a:spcPts val="0"/>
              </a:spcBef>
              <a:spcAft>
                <a:spcPts val="0"/>
              </a:spcAft>
            </a:pPr>
            <a:r>
              <a:rPr dirty="0" sz="4800" b="1">
                <a:solidFill>
                  <a:srgbClr val="92224a"/>
                </a:solidFill>
                <a:latin typeface="Cambria"/>
                <a:cs typeface="Cambria"/>
              </a:rPr>
              <a:t>Project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754898" y="5890362"/>
            <a:ext cx="2801627" cy="3429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SMART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NAVIGATION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13358" y="6516217"/>
            <a:ext cx="384125" cy="266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03</a:t>
            </a: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357207" y="505538"/>
            <a:ext cx="8089383" cy="5969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4400" b="1" strike="sngStrike">
                <a:solidFill>
                  <a:srgbClr val="000000"/>
                </a:solidFill>
                <a:latin typeface="Calibri"/>
                <a:cs typeface="Calibri"/>
              </a:rPr>
              <a:t>Drawbacks</a:t>
            </a:r>
            <a:r>
              <a:rPr dirty="0" sz="4400" b="1" strike="sngStrike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4400" b="1" strike="sngStrike">
                <a:solidFill>
                  <a:srgbClr val="000000"/>
                </a:solidFill>
                <a:latin typeface="Calibri"/>
                <a:cs typeface="Calibri"/>
              </a:rPr>
              <a:t>in</a:t>
            </a:r>
            <a:r>
              <a:rPr dirty="0" sz="4400" b="1" strike="sngStrike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4400" b="1" strike="sngStrike">
                <a:solidFill>
                  <a:srgbClr val="000000"/>
                </a:solidFill>
                <a:latin typeface="Calibri"/>
                <a:cs typeface="Calibri"/>
              </a:rPr>
              <a:t>the</a:t>
            </a:r>
            <a:r>
              <a:rPr dirty="0" sz="4400" b="1" strike="sngStrike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4400" b="1" strike="sngStrike">
                <a:solidFill>
                  <a:srgbClr val="000000"/>
                </a:solidFill>
                <a:latin typeface="Calibri"/>
                <a:cs typeface="Calibri"/>
              </a:rPr>
              <a:t>existing</a:t>
            </a:r>
            <a:r>
              <a:rPr dirty="0" sz="4400" b="1" strike="sngStrike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4400" b="1" strike="sngStrike">
                <a:solidFill>
                  <a:srgbClr val="000000"/>
                </a:solidFill>
                <a:latin typeface="Calibri"/>
                <a:cs typeface="Calibri"/>
              </a:rPr>
              <a:t>solution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82767" y="1604230"/>
            <a:ext cx="5609194" cy="16139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250"/>
              </a:lnSpc>
              <a:spcBef>
                <a:spcPts val="50"/>
              </a:spcBef>
              <a:spcAft>
                <a:spcPts val="0"/>
              </a:spcAft>
            </a:pPr>
            <a:r>
              <a:rPr dirty="0" sz="3250">
                <a:solidFill>
                  <a:srgbClr val="000000"/>
                </a:solidFill>
                <a:latin typeface="CSPAPA+PPMREF+SymbolMT"/>
                <a:cs typeface="CSPAPA+PPMREF+SymbolMT"/>
              </a:rPr>
              <a:t></a:t>
            </a:r>
            <a:r>
              <a:rPr dirty="0" sz="3250" spc="398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APS</a:t>
            </a:r>
            <a:r>
              <a:rPr dirty="0" sz="3200" spc="-68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is</a:t>
            </a:r>
            <a:r>
              <a:rPr dirty="0" sz="3200" spc="-69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very</a:t>
            </a:r>
            <a:r>
              <a:rPr dirty="0" sz="3200" spc="-85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loud.</a:t>
            </a:r>
            <a:r>
              <a:rPr dirty="0" sz="3200" spc="-74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The</a:t>
            </a:r>
            <a:r>
              <a:rPr dirty="0" sz="3200" spc="-8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tones</a:t>
            </a:r>
            <a:r>
              <a:rPr dirty="0" sz="3200" spc="-107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can</a:t>
            </a:r>
          </a:p>
          <a:p>
            <a:pPr marL="342900" marR="0">
              <a:lnSpc>
                <a:spcPts val="3200"/>
              </a:lnSpc>
              <a:spcBef>
                <a:spcPts val="1008"/>
              </a:spcBef>
              <a:spcAft>
                <a:spcPts val="0"/>
              </a:spcAft>
            </a:pP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be</a:t>
            </a:r>
            <a:r>
              <a:rPr dirty="0" sz="3200" spc="-8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loud</a:t>
            </a:r>
            <a:r>
              <a:rPr dirty="0" sz="3200" spc="-8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and</a:t>
            </a:r>
            <a:r>
              <a:rPr dirty="0" sz="3200" spc="-8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disruptive</a:t>
            </a:r>
            <a:r>
              <a:rPr dirty="0" sz="3200" spc="-142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to</a:t>
            </a:r>
            <a:r>
              <a:rPr dirty="0" sz="3200" spc="-97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some</a:t>
            </a:r>
          </a:p>
          <a:p>
            <a:pPr marL="342900" marR="0">
              <a:lnSpc>
                <a:spcPts val="3200"/>
              </a:lnSpc>
              <a:spcBef>
                <a:spcPts val="900"/>
              </a:spcBef>
              <a:spcAft>
                <a:spcPts val="0"/>
              </a:spcAft>
            </a:pP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residents</a:t>
            </a:r>
            <a:r>
              <a:rPr dirty="0" sz="3200" spc="-15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especially</a:t>
            </a:r>
            <a:r>
              <a:rPr dirty="0" sz="3200" spc="-67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those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82767" y="3294390"/>
            <a:ext cx="5319131" cy="147078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42900" marR="0">
              <a:lnSpc>
                <a:spcPts val="3200"/>
              </a:lnSpc>
              <a:spcBef>
                <a:spcPts val="0"/>
              </a:spcBef>
              <a:spcAft>
                <a:spcPts val="0"/>
              </a:spcAft>
            </a:pP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residing</a:t>
            </a:r>
            <a:r>
              <a:rPr dirty="0" sz="3200" spc="-129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beside</a:t>
            </a:r>
            <a:r>
              <a:rPr dirty="0" sz="3200" spc="-88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traffic</a:t>
            </a:r>
            <a:r>
              <a:rPr dirty="0" sz="3200" spc="-25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signals.</a:t>
            </a:r>
          </a:p>
          <a:p>
            <a:pPr marL="0" marR="0">
              <a:lnSpc>
                <a:spcPts val="3250"/>
              </a:lnSpc>
              <a:spcBef>
                <a:spcPts val="50"/>
              </a:spcBef>
              <a:spcAft>
                <a:spcPts val="0"/>
              </a:spcAft>
            </a:pPr>
            <a:r>
              <a:rPr dirty="0" sz="3250">
                <a:solidFill>
                  <a:srgbClr val="000000"/>
                </a:solidFill>
                <a:latin typeface="CSPAPA+PPMREF+SymbolMT"/>
                <a:cs typeface="CSPAPA+PPMREF+SymbolMT"/>
              </a:rPr>
              <a:t></a:t>
            </a:r>
            <a:r>
              <a:rPr dirty="0" sz="3250" spc="398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There’s</a:t>
            </a:r>
            <a:r>
              <a:rPr dirty="0" sz="3200" spc="-317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no</a:t>
            </a:r>
            <a:r>
              <a:rPr dirty="0" sz="3200" spc="-8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need</a:t>
            </a:r>
            <a:r>
              <a:rPr dirty="0" sz="3200" spc="-89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to</a:t>
            </a:r>
            <a:r>
              <a:rPr dirty="0" sz="3200" spc="-97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hear</a:t>
            </a:r>
            <a:r>
              <a:rPr dirty="0" sz="3200" spc="-8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all</a:t>
            </a:r>
            <a:r>
              <a:rPr dirty="0" sz="3200" spc="-6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of</a:t>
            </a:r>
          </a:p>
          <a:p>
            <a:pPr marL="342900" marR="0">
              <a:lnSpc>
                <a:spcPts val="3200"/>
              </a:lnSpc>
              <a:spcBef>
                <a:spcPts val="1008"/>
              </a:spcBef>
              <a:spcAft>
                <a:spcPts val="0"/>
              </a:spcAft>
            </a:pP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these</a:t>
            </a:r>
            <a:r>
              <a:rPr dirty="0" sz="3200" spc="-8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sounds</a:t>
            </a:r>
            <a:r>
              <a:rPr dirty="0" sz="3200" spc="-9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by</a:t>
            </a:r>
            <a:r>
              <a:rPr dirty="0" sz="3200" spc="-94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other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325666" y="4874176"/>
            <a:ext cx="3849010" cy="4445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200"/>
              </a:lnSpc>
              <a:spcBef>
                <a:spcPts val="0"/>
              </a:spcBef>
              <a:spcAft>
                <a:spcPts val="0"/>
              </a:spcAft>
            </a:pP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pedestrians</a:t>
            </a:r>
            <a:r>
              <a:rPr dirty="0" sz="3200" spc="-119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or</a:t>
            </a:r>
            <a:r>
              <a:rPr dirty="0" sz="3200" spc="-77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drivers.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052100" y="5920842"/>
            <a:ext cx="7800987" cy="3429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SMART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NAVIGATION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TOOL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FOR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VISUALLY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IMPAIRED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PEOPLE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1106784" y="6480389"/>
            <a:ext cx="306883" cy="1905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898989"/>
                </a:solidFill>
                <a:latin typeface="Calibri"/>
                <a:cs typeface="Calibri"/>
              </a:rPr>
              <a:t>30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213358" y="6516217"/>
            <a:ext cx="384125" cy="266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37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2834640" y="6583764"/>
            <a:ext cx="4524348" cy="266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IT19008424</a:t>
            </a:r>
            <a:r>
              <a:rPr dirty="0" sz="1800" spc="425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|</a:t>
            </a:r>
            <a:r>
              <a:rPr dirty="0" sz="1800" spc="79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Weragoda</a:t>
            </a:r>
            <a:r>
              <a:rPr dirty="0" sz="1800" spc="-137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W.R.J.M.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|</a:t>
            </a:r>
            <a:r>
              <a:rPr dirty="0" sz="1800" spc="-46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2022-227</a:t>
            </a: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4076877" y="430918"/>
            <a:ext cx="3566016" cy="5567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084"/>
              </a:lnSpc>
              <a:spcBef>
                <a:spcPts val="0"/>
              </a:spcBef>
              <a:spcAft>
                <a:spcPts val="0"/>
              </a:spcAft>
            </a:pPr>
            <a:r>
              <a:rPr dirty="0" sz="4400" strike="sngStrike">
                <a:solidFill>
                  <a:srgbClr val="000000"/>
                </a:solidFill>
                <a:latin typeface="RLBKGU+TKVWID+Calibri-Light,Bold"/>
                <a:cs typeface="RLBKGU+TKVWID+Calibri-Light,Bold"/>
              </a:rPr>
              <a:t>RESEARCH</a:t>
            </a:r>
            <a:r>
              <a:rPr dirty="0" sz="4400" spc="-209">
                <a:solidFill>
                  <a:srgbClr val="000000"/>
                </a:solidFill>
                <a:latin typeface="RLBKGU+TKVWID+Calibri-Light,Bold"/>
                <a:cs typeface="RLBKGU+TKVWID+Calibri-Light,Bold"/>
              </a:rPr>
              <a:t> </a:t>
            </a:r>
            <a:r>
              <a:rPr dirty="0" sz="4400" strike="sngStrike">
                <a:solidFill>
                  <a:srgbClr val="000000"/>
                </a:solidFill>
                <a:latin typeface="RLBKGU+TKVWID+Calibri-Light,Bold"/>
                <a:cs typeface="RLBKGU+TKVWID+Calibri-Light,Bold"/>
              </a:rPr>
              <a:t>GAP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12611" y="1818929"/>
            <a:ext cx="8035835" cy="107910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600"/>
              </a:lnSpc>
              <a:spcBef>
                <a:spcPts val="0"/>
              </a:spcBef>
              <a:spcAft>
                <a:spcPts val="0"/>
              </a:spcAft>
            </a:pPr>
            <a:r>
              <a:rPr dirty="0" sz="3650" spc="517">
                <a:solidFill>
                  <a:srgbClr val="000000"/>
                </a:solidFill>
                <a:latin typeface="VBJCCD+UVNUMW+ArialMT"/>
                <a:cs typeface="VBJCCD+UVNUMW+ArialMT"/>
              </a:rPr>
              <a:t>•</a:t>
            </a:r>
            <a:r>
              <a:rPr dirty="0" sz="3600">
                <a:solidFill>
                  <a:srgbClr val="000000"/>
                </a:solidFill>
                <a:latin typeface="Calibri"/>
                <a:cs typeface="Calibri"/>
              </a:rPr>
              <a:t>When</a:t>
            </a:r>
            <a:r>
              <a:rPr dirty="0" sz="3600" spc="-9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3600">
                <a:solidFill>
                  <a:srgbClr val="000000"/>
                </a:solidFill>
                <a:latin typeface="Calibri"/>
                <a:cs typeface="Calibri"/>
              </a:rPr>
              <a:t>I</a:t>
            </a:r>
            <a:r>
              <a:rPr dirty="0" sz="3600" spc="-8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3600">
                <a:solidFill>
                  <a:srgbClr val="000000"/>
                </a:solidFill>
                <a:latin typeface="Calibri"/>
                <a:cs typeface="Calibri"/>
              </a:rPr>
              <a:t>working</a:t>
            </a:r>
            <a:r>
              <a:rPr dirty="0" sz="3600" spc="-107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3600">
                <a:solidFill>
                  <a:srgbClr val="000000"/>
                </a:solidFill>
                <a:latin typeface="Calibri"/>
                <a:cs typeface="Calibri"/>
              </a:rPr>
              <a:t>on</a:t>
            </a:r>
            <a:r>
              <a:rPr dirty="0" sz="3600" spc="-87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3600">
                <a:solidFill>
                  <a:srgbClr val="000000"/>
                </a:solidFill>
                <a:latin typeface="Calibri"/>
                <a:cs typeface="Calibri"/>
              </a:rPr>
              <a:t>this</a:t>
            </a:r>
            <a:r>
              <a:rPr dirty="0" sz="3600" spc="-82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3600">
                <a:solidFill>
                  <a:srgbClr val="000000"/>
                </a:solidFill>
                <a:latin typeface="Calibri"/>
                <a:cs typeface="Calibri"/>
              </a:rPr>
              <a:t>project</a:t>
            </a:r>
            <a:r>
              <a:rPr dirty="0" sz="3600" spc="-145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3600">
                <a:solidFill>
                  <a:srgbClr val="000000"/>
                </a:solidFill>
                <a:latin typeface="Calibri"/>
                <a:cs typeface="Calibri"/>
              </a:rPr>
              <a:t>I</a:t>
            </a:r>
            <a:r>
              <a:rPr dirty="0" sz="3600" spc="-8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3600">
                <a:solidFill>
                  <a:srgbClr val="000000"/>
                </a:solidFill>
                <a:latin typeface="Calibri"/>
                <a:cs typeface="Calibri"/>
              </a:rPr>
              <a:t>followed</a:t>
            </a:r>
          </a:p>
          <a:p>
            <a:pPr marL="228600" marR="0">
              <a:lnSpc>
                <a:spcPts val="3600"/>
              </a:lnSpc>
              <a:spcBef>
                <a:spcPts val="392"/>
              </a:spcBef>
              <a:spcAft>
                <a:spcPts val="0"/>
              </a:spcAft>
            </a:pPr>
            <a:r>
              <a:rPr dirty="0" sz="3600">
                <a:solidFill>
                  <a:srgbClr val="000000"/>
                </a:solidFill>
                <a:latin typeface="Calibri"/>
                <a:cs typeface="Calibri"/>
              </a:rPr>
              <a:t>hundreds</a:t>
            </a:r>
            <a:r>
              <a:rPr dirty="0" sz="3600" spc="-142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3600">
                <a:solidFill>
                  <a:srgbClr val="000000"/>
                </a:solidFill>
                <a:latin typeface="Calibri"/>
                <a:cs typeface="Calibri"/>
              </a:rPr>
              <a:t>of</a:t>
            </a:r>
            <a:r>
              <a:rPr dirty="0" sz="3600" spc="-8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3600">
                <a:solidFill>
                  <a:srgbClr val="000000"/>
                </a:solidFill>
                <a:latin typeface="Calibri"/>
                <a:cs typeface="Calibri"/>
              </a:rPr>
              <a:t>research</a:t>
            </a:r>
            <a:r>
              <a:rPr dirty="0" sz="3600" spc="-186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3600">
                <a:solidFill>
                  <a:srgbClr val="000000"/>
                </a:solidFill>
                <a:latin typeface="Calibri"/>
                <a:cs typeface="Calibri"/>
              </a:rPr>
              <a:t>papers.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312611" y="3554258"/>
            <a:ext cx="7732109" cy="157440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600"/>
              </a:lnSpc>
              <a:spcBef>
                <a:spcPts val="0"/>
              </a:spcBef>
              <a:spcAft>
                <a:spcPts val="0"/>
              </a:spcAft>
            </a:pPr>
            <a:r>
              <a:rPr dirty="0" sz="3650" spc="517">
                <a:solidFill>
                  <a:srgbClr val="000000"/>
                </a:solidFill>
                <a:latin typeface="VBJCCD+UVNUMW+ArialMT"/>
                <a:cs typeface="VBJCCD+UVNUMW+ArialMT"/>
              </a:rPr>
              <a:t>•</a:t>
            </a:r>
            <a:r>
              <a:rPr dirty="0" sz="3600">
                <a:solidFill>
                  <a:srgbClr val="000000"/>
                </a:solidFill>
                <a:latin typeface="Calibri"/>
                <a:cs typeface="Calibri"/>
              </a:rPr>
              <a:t>But</a:t>
            </a:r>
            <a:r>
              <a:rPr dirty="0" sz="3600" spc="-85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3600">
                <a:solidFill>
                  <a:srgbClr val="000000"/>
                </a:solidFill>
                <a:latin typeface="Calibri"/>
                <a:cs typeface="Calibri"/>
              </a:rPr>
              <a:t>none</a:t>
            </a:r>
            <a:r>
              <a:rPr dirty="0" sz="3600" spc="-92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3600">
                <a:solidFill>
                  <a:srgbClr val="000000"/>
                </a:solidFill>
                <a:latin typeface="Calibri"/>
                <a:cs typeface="Calibri"/>
              </a:rPr>
              <a:t>of</a:t>
            </a:r>
            <a:r>
              <a:rPr dirty="0" sz="3600" spc="-8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3600">
                <a:solidFill>
                  <a:srgbClr val="000000"/>
                </a:solidFill>
                <a:latin typeface="Calibri"/>
                <a:cs typeface="Calibri"/>
              </a:rPr>
              <a:t>them</a:t>
            </a:r>
            <a:r>
              <a:rPr dirty="0" sz="3600" spc="-92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3600">
                <a:solidFill>
                  <a:srgbClr val="000000"/>
                </a:solidFill>
                <a:latin typeface="Calibri"/>
                <a:cs typeface="Calibri"/>
              </a:rPr>
              <a:t>were</a:t>
            </a:r>
            <a:r>
              <a:rPr dirty="0" sz="3600" spc="-165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3600">
                <a:solidFill>
                  <a:srgbClr val="000000"/>
                </a:solidFill>
                <a:latin typeface="Calibri"/>
                <a:cs typeface="Calibri"/>
              </a:rPr>
              <a:t>able</a:t>
            </a:r>
            <a:r>
              <a:rPr dirty="0" sz="3600" spc="-9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3600">
                <a:solidFill>
                  <a:srgbClr val="000000"/>
                </a:solidFill>
                <a:latin typeface="Calibri"/>
                <a:cs typeface="Calibri"/>
              </a:rPr>
              <a:t>to</a:t>
            </a:r>
            <a:r>
              <a:rPr dirty="0" sz="3600" spc="-115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3600">
                <a:solidFill>
                  <a:srgbClr val="000000"/>
                </a:solidFill>
                <a:latin typeface="Calibri"/>
                <a:cs typeface="Calibri"/>
              </a:rPr>
              <a:t>reach</a:t>
            </a:r>
            <a:r>
              <a:rPr dirty="0" sz="3600" spc="-134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3600">
                <a:solidFill>
                  <a:srgbClr val="000000"/>
                </a:solidFill>
                <a:latin typeface="Calibri"/>
                <a:cs typeface="Calibri"/>
              </a:rPr>
              <a:t>all</a:t>
            </a:r>
          </a:p>
          <a:p>
            <a:pPr marL="228600" marR="0">
              <a:lnSpc>
                <a:spcPts val="3600"/>
              </a:lnSpc>
              <a:spcBef>
                <a:spcPts val="392"/>
              </a:spcBef>
              <a:spcAft>
                <a:spcPts val="0"/>
              </a:spcAft>
            </a:pPr>
            <a:r>
              <a:rPr dirty="0" sz="3600">
                <a:solidFill>
                  <a:srgbClr val="000000"/>
                </a:solidFill>
                <a:latin typeface="Calibri"/>
                <a:cs typeface="Calibri"/>
              </a:rPr>
              <a:t>of</a:t>
            </a:r>
            <a:r>
              <a:rPr dirty="0" sz="3600" spc="-8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3600">
                <a:solidFill>
                  <a:srgbClr val="000000"/>
                </a:solidFill>
                <a:latin typeface="Calibri"/>
                <a:cs typeface="Calibri"/>
              </a:rPr>
              <a:t>these</a:t>
            </a:r>
            <a:r>
              <a:rPr dirty="0" sz="3600" spc="-9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3600">
                <a:solidFill>
                  <a:srgbClr val="000000"/>
                </a:solidFill>
                <a:latin typeface="Calibri"/>
                <a:cs typeface="Calibri"/>
              </a:rPr>
              <a:t>requirements</a:t>
            </a:r>
            <a:r>
              <a:rPr dirty="0" sz="3600" spc="-225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3600">
                <a:solidFill>
                  <a:srgbClr val="000000"/>
                </a:solidFill>
                <a:latin typeface="Calibri"/>
                <a:cs typeface="Calibri"/>
              </a:rPr>
              <a:t>within</a:t>
            </a:r>
            <a:r>
              <a:rPr dirty="0" sz="3600" spc="-87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3600">
                <a:solidFill>
                  <a:srgbClr val="000000"/>
                </a:solidFill>
                <a:latin typeface="Calibri"/>
                <a:cs typeface="Calibri"/>
              </a:rPr>
              <a:t>a</a:t>
            </a:r>
            <a:r>
              <a:rPr dirty="0" sz="3600" spc="-85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3600">
                <a:solidFill>
                  <a:srgbClr val="000000"/>
                </a:solidFill>
                <a:latin typeface="Calibri"/>
                <a:cs typeface="Calibri"/>
              </a:rPr>
              <a:t>single</a:t>
            </a:r>
          </a:p>
          <a:p>
            <a:pPr marL="228600" marR="0">
              <a:lnSpc>
                <a:spcPts val="3600"/>
              </a:lnSpc>
              <a:spcBef>
                <a:spcPts val="300"/>
              </a:spcBef>
              <a:spcAft>
                <a:spcPts val="0"/>
              </a:spcAft>
            </a:pPr>
            <a:r>
              <a:rPr dirty="0" sz="3600">
                <a:solidFill>
                  <a:srgbClr val="000000"/>
                </a:solidFill>
                <a:latin typeface="Calibri"/>
                <a:cs typeface="Calibri"/>
              </a:rPr>
              <a:t>solution.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052100" y="5920842"/>
            <a:ext cx="7800987" cy="3429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SMART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NAVIGATION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TOOL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FOR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VISUALLY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IMPAIRED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PEOPLE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1106784" y="6480389"/>
            <a:ext cx="306883" cy="1905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898989"/>
                </a:solidFill>
                <a:latin typeface="Calibri"/>
                <a:cs typeface="Calibri"/>
              </a:rPr>
              <a:t>31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213358" y="6516217"/>
            <a:ext cx="384125" cy="266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34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2834640" y="6583764"/>
            <a:ext cx="4524348" cy="266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IT19008424</a:t>
            </a:r>
            <a:r>
              <a:rPr dirty="0" sz="1800" spc="425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|</a:t>
            </a:r>
            <a:r>
              <a:rPr dirty="0" sz="1800" spc="79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Weragoda</a:t>
            </a:r>
            <a:r>
              <a:rPr dirty="0" sz="1800" spc="-137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W.R.J.M.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|</a:t>
            </a:r>
            <a:r>
              <a:rPr dirty="0" sz="1800" spc="-46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2022-227</a:t>
            </a:r>
          </a:p>
        </p:txBody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3999281" y="726166"/>
            <a:ext cx="3747546" cy="5969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4400" b="1" strike="sngStrike">
                <a:solidFill>
                  <a:srgbClr val="000000"/>
                </a:solidFill>
                <a:latin typeface="Calibri"/>
                <a:cs typeface="Calibri"/>
              </a:rPr>
              <a:t>OUR</a:t>
            </a:r>
            <a:r>
              <a:rPr dirty="0" sz="4400" b="1" strike="sngStrike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4400" b="1" strike="sngStrike">
                <a:solidFill>
                  <a:srgbClr val="000000"/>
                </a:solidFill>
                <a:latin typeface="Calibri"/>
                <a:cs typeface="Calibri"/>
              </a:rPr>
              <a:t>SOLUTION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32984" y="1595902"/>
            <a:ext cx="8840874" cy="22225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000000"/>
                </a:solidFill>
                <a:latin typeface="Calibri"/>
                <a:cs typeface="Calibri"/>
              </a:rPr>
              <a:t>In</a:t>
            </a:r>
            <a:r>
              <a:rPr dirty="0" sz="2800" spc="-62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800">
                <a:solidFill>
                  <a:srgbClr val="000000"/>
                </a:solidFill>
                <a:latin typeface="Calibri"/>
                <a:cs typeface="Calibri"/>
              </a:rPr>
              <a:t>order</a:t>
            </a:r>
            <a:r>
              <a:rPr dirty="0" sz="2800" spc="-104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800">
                <a:solidFill>
                  <a:srgbClr val="000000"/>
                </a:solidFill>
                <a:latin typeface="Calibri"/>
                <a:cs typeface="Calibri"/>
              </a:rPr>
              <a:t>to</a:t>
            </a:r>
            <a:r>
              <a:rPr dirty="0" sz="2800" spc="-87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800">
                <a:solidFill>
                  <a:srgbClr val="000000"/>
                </a:solidFill>
                <a:latin typeface="Calibri"/>
                <a:cs typeface="Calibri"/>
              </a:rPr>
              <a:t>overcome</a:t>
            </a:r>
            <a:r>
              <a:rPr dirty="0" sz="2800" spc="-17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800">
                <a:solidFill>
                  <a:srgbClr val="000000"/>
                </a:solidFill>
                <a:latin typeface="Calibri"/>
                <a:cs typeface="Calibri"/>
              </a:rPr>
              <a:t>all</a:t>
            </a:r>
            <a:r>
              <a:rPr dirty="0" sz="2800" spc="-8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800">
                <a:solidFill>
                  <a:srgbClr val="000000"/>
                </a:solidFill>
                <a:latin typeface="Calibri"/>
                <a:cs typeface="Calibri"/>
              </a:rPr>
              <a:t>of</a:t>
            </a:r>
            <a:r>
              <a:rPr dirty="0" sz="2800" spc="-7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800">
                <a:solidFill>
                  <a:srgbClr val="000000"/>
                </a:solidFill>
                <a:latin typeface="Calibri"/>
                <a:cs typeface="Calibri"/>
              </a:rPr>
              <a:t>these</a:t>
            </a:r>
            <a:r>
              <a:rPr dirty="0" sz="2800" spc="-62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800">
                <a:solidFill>
                  <a:srgbClr val="000000"/>
                </a:solidFill>
                <a:latin typeface="Calibri"/>
                <a:cs typeface="Calibri"/>
              </a:rPr>
              <a:t>challenges,</a:t>
            </a:r>
            <a:r>
              <a:rPr dirty="0" sz="2800" spc="-88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800">
                <a:solidFill>
                  <a:srgbClr val="000000"/>
                </a:solidFill>
                <a:latin typeface="Calibri"/>
                <a:cs typeface="Calibri"/>
              </a:rPr>
              <a:t>we</a:t>
            </a:r>
            <a:r>
              <a:rPr dirty="0" sz="2800" spc="-9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800">
                <a:solidFill>
                  <a:srgbClr val="000000"/>
                </a:solidFill>
                <a:latin typeface="Calibri"/>
                <a:cs typeface="Calibri"/>
              </a:rPr>
              <a:t>proposed</a:t>
            </a:r>
            <a:r>
              <a:rPr dirty="0" sz="2800" spc="-97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800">
                <a:solidFill>
                  <a:srgbClr val="000000"/>
                </a:solidFill>
                <a:latin typeface="Calibri"/>
                <a:cs typeface="Calibri"/>
              </a:rPr>
              <a:t>a</a:t>
            </a:r>
          </a:p>
          <a:p>
            <a:pPr marL="0" marR="0">
              <a:lnSpc>
                <a:spcPts val="2800"/>
              </a:lnSpc>
              <a:spcBef>
                <a:spcPts val="800"/>
              </a:spcBef>
              <a:spcAft>
                <a:spcPts val="0"/>
              </a:spcAft>
            </a:pPr>
            <a:r>
              <a:rPr dirty="0" sz="2800">
                <a:solidFill>
                  <a:srgbClr val="000000"/>
                </a:solidFill>
                <a:latin typeface="Calibri"/>
                <a:cs typeface="Calibri"/>
              </a:rPr>
              <a:t>real</a:t>
            </a:r>
            <a:r>
              <a:rPr dirty="0" sz="2800" spc="-114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800">
                <a:solidFill>
                  <a:srgbClr val="000000"/>
                </a:solidFill>
                <a:latin typeface="Calibri"/>
                <a:cs typeface="Calibri"/>
              </a:rPr>
              <a:t>time</a:t>
            </a:r>
            <a:r>
              <a:rPr dirty="0" sz="2800" spc="-88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800">
                <a:solidFill>
                  <a:srgbClr val="000000"/>
                </a:solidFill>
                <a:latin typeface="Calibri"/>
                <a:cs typeface="Calibri"/>
              </a:rPr>
              <a:t>system</a:t>
            </a:r>
            <a:r>
              <a:rPr dirty="0" sz="2800" spc="-198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800">
                <a:solidFill>
                  <a:srgbClr val="000000"/>
                </a:solidFill>
                <a:latin typeface="Calibri"/>
                <a:cs typeface="Calibri"/>
              </a:rPr>
              <a:t>which</a:t>
            </a:r>
            <a:r>
              <a:rPr dirty="0" sz="2800" spc="-5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800">
                <a:solidFill>
                  <a:srgbClr val="000000"/>
                </a:solidFill>
                <a:latin typeface="Calibri"/>
                <a:cs typeface="Calibri"/>
              </a:rPr>
              <a:t>will</a:t>
            </a:r>
            <a:r>
              <a:rPr dirty="0" sz="2800" spc="-76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800">
                <a:solidFill>
                  <a:srgbClr val="000000"/>
                </a:solidFill>
                <a:latin typeface="Calibri"/>
                <a:cs typeface="Calibri"/>
              </a:rPr>
              <a:t>be</a:t>
            </a:r>
            <a:r>
              <a:rPr dirty="0" sz="2800" spc="-68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800">
                <a:solidFill>
                  <a:srgbClr val="000000"/>
                </a:solidFill>
                <a:latin typeface="Calibri"/>
                <a:cs typeface="Calibri"/>
              </a:rPr>
              <a:t>an</a:t>
            </a:r>
            <a:r>
              <a:rPr dirty="0" sz="2800" spc="-68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800">
                <a:solidFill>
                  <a:srgbClr val="000000"/>
                </a:solidFill>
                <a:latin typeface="Calibri"/>
                <a:cs typeface="Calibri"/>
              </a:rPr>
              <a:t>alternative</a:t>
            </a:r>
            <a:r>
              <a:rPr dirty="0" sz="2800" spc="-184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800">
                <a:solidFill>
                  <a:srgbClr val="000000"/>
                </a:solidFill>
                <a:latin typeface="Calibri"/>
                <a:cs typeface="Calibri"/>
              </a:rPr>
              <a:t>system</a:t>
            </a:r>
            <a:r>
              <a:rPr dirty="0" sz="2800" spc="-198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800">
                <a:solidFill>
                  <a:srgbClr val="000000"/>
                </a:solidFill>
                <a:latin typeface="Calibri"/>
                <a:cs typeface="Calibri"/>
              </a:rPr>
              <a:t>for</a:t>
            </a:r>
            <a:r>
              <a:rPr dirty="0" sz="2800" spc="-132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800">
                <a:solidFill>
                  <a:srgbClr val="000000"/>
                </a:solidFill>
                <a:latin typeface="Calibri"/>
                <a:cs typeface="Calibri"/>
              </a:rPr>
              <a:t>the</a:t>
            </a:r>
          </a:p>
          <a:p>
            <a:pPr marL="0" marR="0">
              <a:lnSpc>
                <a:spcPts val="2800"/>
              </a:lnSpc>
              <a:spcBef>
                <a:spcPts val="800"/>
              </a:spcBef>
              <a:spcAft>
                <a:spcPts val="0"/>
              </a:spcAft>
            </a:pPr>
            <a:r>
              <a:rPr dirty="0" sz="2800">
                <a:solidFill>
                  <a:srgbClr val="000000"/>
                </a:solidFill>
                <a:latin typeface="Calibri"/>
                <a:cs typeface="Calibri"/>
              </a:rPr>
              <a:t>existing</a:t>
            </a:r>
            <a:r>
              <a:rPr dirty="0" sz="2800" spc="-164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800">
                <a:solidFill>
                  <a:srgbClr val="000000"/>
                </a:solidFill>
                <a:latin typeface="Calibri"/>
                <a:cs typeface="Calibri"/>
              </a:rPr>
              <a:t>APS</a:t>
            </a:r>
            <a:r>
              <a:rPr dirty="0" sz="2800" spc="-52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800">
                <a:solidFill>
                  <a:srgbClr val="000000"/>
                </a:solidFill>
                <a:latin typeface="Calibri"/>
                <a:cs typeface="Calibri"/>
              </a:rPr>
              <a:t>system</a:t>
            </a:r>
            <a:r>
              <a:rPr dirty="0" sz="2800" spc="-198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800">
                <a:solidFill>
                  <a:srgbClr val="000000"/>
                </a:solidFill>
                <a:latin typeface="Calibri"/>
                <a:cs typeface="Calibri"/>
              </a:rPr>
              <a:t>and</a:t>
            </a:r>
            <a:r>
              <a:rPr dirty="0" sz="2800" spc="57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800">
                <a:solidFill>
                  <a:srgbClr val="000000"/>
                </a:solidFill>
                <a:latin typeface="Calibri"/>
                <a:cs typeface="Calibri"/>
              </a:rPr>
              <a:t>which</a:t>
            </a:r>
            <a:r>
              <a:rPr dirty="0" sz="2800" spc="-5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800">
                <a:solidFill>
                  <a:srgbClr val="000000"/>
                </a:solidFill>
                <a:latin typeface="Calibri"/>
                <a:cs typeface="Calibri"/>
              </a:rPr>
              <a:t>will</a:t>
            </a:r>
            <a:r>
              <a:rPr dirty="0" sz="2800" spc="-76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800">
                <a:solidFill>
                  <a:srgbClr val="000000"/>
                </a:solidFill>
                <a:latin typeface="Calibri"/>
                <a:cs typeface="Calibri"/>
              </a:rPr>
              <a:t>automatically</a:t>
            </a:r>
            <a:r>
              <a:rPr dirty="0" sz="2800" spc="-17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800">
                <a:solidFill>
                  <a:srgbClr val="000000"/>
                </a:solidFill>
                <a:latin typeface="Calibri"/>
                <a:cs typeface="Calibri"/>
              </a:rPr>
              <a:t>detect</a:t>
            </a:r>
            <a:r>
              <a:rPr dirty="0" sz="2800" spc="-107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800">
                <a:solidFill>
                  <a:srgbClr val="000000"/>
                </a:solidFill>
                <a:latin typeface="Calibri"/>
                <a:cs typeface="Calibri"/>
              </a:rPr>
              <a:t>and</a:t>
            </a:r>
          </a:p>
          <a:p>
            <a:pPr marL="0" marR="0">
              <a:lnSpc>
                <a:spcPts val="2800"/>
              </a:lnSpc>
              <a:spcBef>
                <a:spcPts val="800"/>
              </a:spcBef>
              <a:spcAft>
                <a:spcPts val="0"/>
              </a:spcAft>
            </a:pPr>
            <a:r>
              <a:rPr dirty="0" sz="2800">
                <a:solidFill>
                  <a:srgbClr val="000000"/>
                </a:solidFill>
                <a:latin typeface="Calibri"/>
                <a:cs typeface="Calibri"/>
              </a:rPr>
              <a:t>recognize</a:t>
            </a:r>
            <a:r>
              <a:rPr dirty="0" sz="2800" spc="-2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800">
                <a:solidFill>
                  <a:srgbClr val="000000"/>
                </a:solidFill>
                <a:latin typeface="Calibri"/>
                <a:cs typeface="Calibri"/>
              </a:rPr>
              <a:t>signages</a:t>
            </a:r>
            <a:r>
              <a:rPr dirty="0" sz="2800" spc="-9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800">
                <a:solidFill>
                  <a:srgbClr val="000000"/>
                </a:solidFill>
                <a:latin typeface="Calibri"/>
                <a:cs typeface="Calibri"/>
              </a:rPr>
              <a:t>from</a:t>
            </a:r>
            <a:r>
              <a:rPr dirty="0" sz="2800" spc="-114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800">
                <a:solidFill>
                  <a:srgbClr val="000000"/>
                </a:solidFill>
                <a:latin typeface="Calibri"/>
                <a:cs typeface="Calibri"/>
              </a:rPr>
              <a:t>surrounding</a:t>
            </a:r>
            <a:r>
              <a:rPr dirty="0" sz="2800" spc="-89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800">
                <a:solidFill>
                  <a:srgbClr val="000000"/>
                </a:solidFill>
                <a:latin typeface="Calibri"/>
                <a:cs typeface="Calibri"/>
              </a:rPr>
              <a:t>environment.</a:t>
            </a:r>
            <a:r>
              <a:rPr dirty="0" sz="2800" spc="-169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800">
                <a:solidFill>
                  <a:srgbClr val="000000"/>
                </a:solidFill>
                <a:latin typeface="Calibri"/>
                <a:cs typeface="Calibri"/>
              </a:rPr>
              <a:t>It</a:t>
            </a:r>
            <a:r>
              <a:rPr dirty="0" sz="2800" spc="-68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800">
                <a:solidFill>
                  <a:srgbClr val="000000"/>
                </a:solidFill>
                <a:latin typeface="Calibri"/>
                <a:cs typeface="Calibri"/>
              </a:rPr>
              <a:t>can</a:t>
            </a:r>
            <a:r>
              <a:rPr dirty="0" sz="2800" spc="-82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800">
                <a:solidFill>
                  <a:srgbClr val="000000"/>
                </a:solidFill>
                <a:latin typeface="Calibri"/>
                <a:cs typeface="Calibri"/>
              </a:rPr>
              <a:t>be</a:t>
            </a:r>
          </a:p>
          <a:p>
            <a:pPr marL="0" marR="0">
              <a:lnSpc>
                <a:spcPts val="2800"/>
              </a:lnSpc>
              <a:spcBef>
                <a:spcPts val="800"/>
              </a:spcBef>
              <a:spcAft>
                <a:spcPts val="0"/>
              </a:spcAft>
            </a:pPr>
            <a:r>
              <a:rPr dirty="0" sz="2800">
                <a:solidFill>
                  <a:srgbClr val="000000"/>
                </a:solidFill>
                <a:latin typeface="Calibri"/>
                <a:cs typeface="Calibri"/>
              </a:rPr>
              <a:t>used</a:t>
            </a:r>
            <a:r>
              <a:rPr dirty="0" sz="2800" spc="-56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800">
                <a:solidFill>
                  <a:srgbClr val="000000"/>
                </a:solidFill>
                <a:latin typeface="Calibri"/>
                <a:cs typeface="Calibri"/>
              </a:rPr>
              <a:t>by</a:t>
            </a:r>
            <a:r>
              <a:rPr dirty="0" sz="2800" spc="-8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800">
                <a:solidFill>
                  <a:srgbClr val="000000"/>
                </a:solidFill>
                <a:latin typeface="Calibri"/>
                <a:cs typeface="Calibri"/>
              </a:rPr>
              <a:t>any</a:t>
            </a:r>
            <a:r>
              <a:rPr dirty="0" sz="2800" spc="-12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800">
                <a:solidFill>
                  <a:srgbClr val="000000"/>
                </a:solidFill>
                <a:latin typeface="Calibri"/>
                <a:cs typeface="Calibri"/>
              </a:rPr>
              <a:t>visually</a:t>
            </a:r>
            <a:r>
              <a:rPr dirty="0" sz="2800" spc="-76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800">
                <a:solidFill>
                  <a:srgbClr val="000000"/>
                </a:solidFill>
                <a:latin typeface="Calibri"/>
                <a:cs typeface="Calibri"/>
              </a:rPr>
              <a:t>impaired</a:t>
            </a:r>
            <a:r>
              <a:rPr dirty="0" sz="2800" spc="-104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800">
                <a:solidFill>
                  <a:srgbClr val="000000"/>
                </a:solidFill>
                <a:latin typeface="Calibri"/>
                <a:cs typeface="Calibri"/>
              </a:rPr>
              <a:t>person</a:t>
            </a:r>
            <a:r>
              <a:rPr dirty="0" sz="2800" spc="-10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800">
                <a:solidFill>
                  <a:srgbClr val="000000"/>
                </a:solidFill>
                <a:latin typeface="Calibri"/>
                <a:cs typeface="Calibri"/>
              </a:rPr>
              <a:t>at</a:t>
            </a:r>
            <a:r>
              <a:rPr dirty="0" sz="2800" spc="-99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800">
                <a:solidFill>
                  <a:srgbClr val="000000"/>
                </a:solidFill>
                <a:latin typeface="Calibri"/>
                <a:cs typeface="Calibri"/>
              </a:rPr>
              <a:t>a</a:t>
            </a:r>
            <a:r>
              <a:rPr dirty="0" sz="2800" spc="-7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800">
                <a:solidFill>
                  <a:srgbClr val="000000"/>
                </a:solidFill>
                <a:latin typeface="Calibri"/>
                <a:cs typeface="Calibri"/>
              </a:rPr>
              <a:t>very</a:t>
            </a:r>
            <a:r>
              <a:rPr dirty="0" sz="2800" spc="-87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800">
                <a:solidFill>
                  <a:srgbClr val="000000"/>
                </a:solidFill>
                <a:latin typeface="Calibri"/>
                <a:cs typeface="Calibri"/>
              </a:rPr>
              <a:t>low</a:t>
            </a:r>
            <a:r>
              <a:rPr dirty="0" sz="2800" spc="-8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800">
                <a:solidFill>
                  <a:srgbClr val="000000"/>
                </a:solidFill>
                <a:latin typeface="Calibri"/>
                <a:cs typeface="Calibri"/>
              </a:rPr>
              <a:t>cost.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052100" y="5920842"/>
            <a:ext cx="7800987" cy="3429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SMART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NAVIGATION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TOOL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FOR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VISUALLY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IMPAIRED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PEOPLE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1106784" y="6480389"/>
            <a:ext cx="306883" cy="1905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898989"/>
                </a:solidFill>
                <a:latin typeface="Calibri"/>
                <a:cs typeface="Calibri"/>
              </a:rPr>
              <a:t>32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13358" y="6516217"/>
            <a:ext cx="384125" cy="266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38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2834640" y="6583764"/>
            <a:ext cx="4524348" cy="266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IT19008424</a:t>
            </a:r>
            <a:r>
              <a:rPr dirty="0" sz="1800" spc="425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|</a:t>
            </a:r>
            <a:r>
              <a:rPr dirty="0" sz="1800" spc="79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Weragoda</a:t>
            </a:r>
            <a:r>
              <a:rPr dirty="0" sz="1800" spc="-137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W.R.J.M.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|</a:t>
            </a:r>
            <a:r>
              <a:rPr dirty="0" sz="1800" spc="-46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2022-227</a:t>
            </a:r>
          </a:p>
        </p:txBody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345219" y="356341"/>
            <a:ext cx="4648223" cy="60394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455"/>
              </a:lnSpc>
              <a:spcBef>
                <a:spcPts val="0"/>
              </a:spcBef>
              <a:spcAft>
                <a:spcPts val="0"/>
              </a:spcAft>
            </a:pPr>
            <a:r>
              <a:rPr dirty="0" sz="4800" strike="sngStrike">
                <a:solidFill>
                  <a:srgbClr val="000000"/>
                </a:solidFill>
                <a:latin typeface="RLBKGU+TKVWID+Calibri-Light,Bold"/>
                <a:cs typeface="RLBKGU+TKVWID+Calibri-Light,Bold"/>
              </a:rPr>
              <a:t>SYSTEM</a:t>
            </a:r>
            <a:r>
              <a:rPr dirty="0" sz="4800" spc="-205">
                <a:solidFill>
                  <a:srgbClr val="000000"/>
                </a:solidFill>
                <a:latin typeface="RLBKGU+TKVWID+Calibri-Light,Bold"/>
                <a:cs typeface="RLBKGU+TKVWID+Calibri-Light,Bold"/>
              </a:rPr>
              <a:t> </a:t>
            </a:r>
            <a:r>
              <a:rPr dirty="0" sz="4800" strike="sngStrike">
                <a:solidFill>
                  <a:srgbClr val="000000"/>
                </a:solidFill>
                <a:latin typeface="RLBKGU+TKVWID+Calibri-Light,Bold"/>
                <a:cs typeface="RLBKGU+TKVWID+Calibri-Light,Bold"/>
              </a:rPr>
              <a:t>DIAGRAM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052101" y="5920842"/>
            <a:ext cx="1523377" cy="3429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SMART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NA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106784" y="6480389"/>
            <a:ext cx="306883" cy="1905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898989"/>
                </a:solidFill>
                <a:latin typeface="Calibri"/>
                <a:cs typeface="Calibri"/>
              </a:rPr>
              <a:t>33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13358" y="6516217"/>
            <a:ext cx="384125" cy="266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46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834640" y="6583764"/>
            <a:ext cx="4524348" cy="266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IT19008424</a:t>
            </a:r>
            <a:r>
              <a:rPr dirty="0" sz="1800" spc="425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|</a:t>
            </a:r>
            <a:r>
              <a:rPr dirty="0" sz="1800" spc="79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Weragoda</a:t>
            </a:r>
            <a:r>
              <a:rPr dirty="0" sz="1800" spc="-137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W.R.J.M.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|</a:t>
            </a:r>
            <a:r>
              <a:rPr dirty="0" sz="1800" spc="-46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2022-227</a:t>
            </a:r>
          </a:p>
        </p:txBody>
      </p: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573309" y="447590"/>
            <a:ext cx="7517396" cy="5567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084"/>
              </a:lnSpc>
              <a:spcBef>
                <a:spcPts val="0"/>
              </a:spcBef>
              <a:spcAft>
                <a:spcPts val="0"/>
              </a:spcAft>
            </a:pPr>
            <a:r>
              <a:rPr dirty="0" sz="4400" strike="sngStrike">
                <a:solidFill>
                  <a:srgbClr val="000000"/>
                </a:solidFill>
                <a:latin typeface="RLBKGU+TKVWID+Calibri-Light,Bold"/>
                <a:cs typeface="RLBKGU+TKVWID+Calibri-Light,Bold"/>
              </a:rPr>
              <a:t>APPLICATION</a:t>
            </a:r>
            <a:r>
              <a:rPr dirty="0" sz="4400" spc="-194">
                <a:solidFill>
                  <a:srgbClr val="000000"/>
                </a:solidFill>
                <a:latin typeface="RLBKGU+TKVWID+Calibri-Light,Bold"/>
                <a:cs typeface="RLBKGU+TKVWID+Calibri-Light,Bold"/>
              </a:rPr>
              <a:t> </a:t>
            </a:r>
            <a:r>
              <a:rPr dirty="0" sz="4400" strike="sngStrike">
                <a:solidFill>
                  <a:srgbClr val="000000"/>
                </a:solidFill>
                <a:latin typeface="RLBKGU+TKVWID+Calibri-Light,Bold"/>
                <a:cs typeface="RLBKGU+TKVWID+Calibri-Light,Bold"/>
              </a:rPr>
              <a:t>OF</a:t>
            </a:r>
            <a:r>
              <a:rPr dirty="0" sz="4400" spc="-208">
                <a:solidFill>
                  <a:srgbClr val="000000"/>
                </a:solidFill>
                <a:latin typeface="RLBKGU+TKVWID+Calibri-Light,Bold"/>
                <a:cs typeface="RLBKGU+TKVWID+Calibri-Light,Bold"/>
              </a:rPr>
              <a:t> </a:t>
            </a:r>
            <a:r>
              <a:rPr dirty="0" sz="4400" strike="sngStrike">
                <a:solidFill>
                  <a:srgbClr val="000000"/>
                </a:solidFill>
                <a:latin typeface="RLBKGU+TKVWID+Calibri-Light,Bold"/>
                <a:cs typeface="RLBKGU+TKVWID+Calibri-Light,Bold"/>
              </a:rPr>
              <a:t>TECHNOLOGIE</a:t>
            </a:r>
            <a:r>
              <a:rPr dirty="0" sz="4400">
                <a:solidFill>
                  <a:srgbClr val="000000"/>
                </a:solidFill>
                <a:latin typeface="RLBKGU+TKVWID+Calibri-Light,Bold"/>
                <a:cs typeface="RLBKGU+TKVWID+Calibri-Light,Bold"/>
              </a:rPr>
              <a:t>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67585" y="1360420"/>
            <a:ext cx="1373573" cy="3959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450">
                <a:solidFill>
                  <a:srgbClr val="000000"/>
                </a:solidFill>
                <a:latin typeface="VBJCCD+UVNUMW+ArialMT"/>
                <a:cs typeface="VBJCCD+UVNUMW+ArialMT"/>
              </a:rPr>
              <a:t>•</a:t>
            </a:r>
            <a:r>
              <a:rPr dirty="0" sz="2450" spc="1235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Python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867584" y="1853383"/>
            <a:ext cx="5563303" cy="3959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450">
                <a:solidFill>
                  <a:srgbClr val="000000"/>
                </a:solidFill>
                <a:latin typeface="VBJCCD+UVNUMW+ArialMT"/>
                <a:cs typeface="VBJCCD+UVNUMW+ArialMT"/>
              </a:rPr>
              <a:t>•</a:t>
            </a:r>
            <a:r>
              <a:rPr dirty="0" sz="2450" spc="1235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PyCharm</a:t>
            </a:r>
            <a:r>
              <a:rPr dirty="0" sz="2400" spc="-58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/</a:t>
            </a:r>
            <a:r>
              <a:rPr dirty="0" sz="2400" spc="-58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Anaconda</a:t>
            </a:r>
            <a:r>
              <a:rPr dirty="0" sz="2400" spc="-68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Navigator</a:t>
            </a:r>
            <a:r>
              <a:rPr dirty="0" sz="2400" spc="-184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/</a:t>
            </a:r>
            <a:r>
              <a:rPr dirty="0" sz="2400" spc="-58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VSCode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867585" y="2326376"/>
            <a:ext cx="2560930" cy="183717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450">
                <a:solidFill>
                  <a:srgbClr val="000000"/>
                </a:solidFill>
                <a:latin typeface="VBJCCD+UVNUMW+ArialMT"/>
                <a:cs typeface="VBJCCD+UVNUMW+ArialMT"/>
              </a:rPr>
              <a:t>•</a:t>
            </a:r>
            <a:r>
              <a:rPr dirty="0" sz="2450" spc="1235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matplotlib</a:t>
            </a:r>
          </a:p>
          <a:p>
            <a:pPr marL="0" marR="0">
              <a:lnSpc>
                <a:spcPts val="2400"/>
              </a:lnSpc>
              <a:spcBef>
                <a:spcPts val="19"/>
              </a:spcBef>
              <a:spcAft>
                <a:spcPts val="0"/>
              </a:spcAft>
            </a:pPr>
            <a:r>
              <a:rPr dirty="0" sz="2450">
                <a:solidFill>
                  <a:srgbClr val="000000"/>
                </a:solidFill>
                <a:latin typeface="VBJCCD+UVNUMW+ArialMT"/>
                <a:cs typeface="VBJCCD+UVNUMW+ArialMT"/>
              </a:rPr>
              <a:t>•</a:t>
            </a:r>
            <a:r>
              <a:rPr dirty="0" sz="2450" spc="1235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YOLO</a:t>
            </a:r>
          </a:p>
          <a:p>
            <a:pPr marL="0" marR="0">
              <a:lnSpc>
                <a:spcPts val="2400"/>
              </a:lnSpc>
              <a:spcBef>
                <a:spcPts val="19"/>
              </a:spcBef>
              <a:spcAft>
                <a:spcPts val="0"/>
              </a:spcAft>
            </a:pPr>
            <a:r>
              <a:rPr dirty="0" sz="2450">
                <a:solidFill>
                  <a:srgbClr val="000000"/>
                </a:solidFill>
                <a:latin typeface="VBJCCD+UVNUMW+ArialMT"/>
                <a:cs typeface="VBJCCD+UVNUMW+ArialMT"/>
              </a:rPr>
              <a:t>•</a:t>
            </a:r>
            <a:r>
              <a:rPr dirty="0" sz="2450" spc="1235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Git</a:t>
            </a:r>
          </a:p>
          <a:p>
            <a:pPr marL="0" marR="0">
              <a:lnSpc>
                <a:spcPts val="2400"/>
              </a:lnSpc>
              <a:spcBef>
                <a:spcPts val="69"/>
              </a:spcBef>
              <a:spcAft>
                <a:spcPts val="0"/>
              </a:spcAft>
            </a:pPr>
            <a:r>
              <a:rPr dirty="0" sz="2450">
                <a:solidFill>
                  <a:srgbClr val="000000"/>
                </a:solidFill>
                <a:latin typeface="VBJCCD+UVNUMW+ArialMT"/>
                <a:cs typeface="VBJCCD+UVNUMW+ArialMT"/>
              </a:rPr>
              <a:t>•</a:t>
            </a:r>
            <a:r>
              <a:rPr dirty="0" sz="2450" spc="1235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Google</a:t>
            </a:r>
            <a:r>
              <a:rPr dirty="0" sz="2400" spc="-56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Colab</a:t>
            </a:r>
          </a:p>
          <a:p>
            <a:pPr marL="0" marR="0">
              <a:lnSpc>
                <a:spcPts val="2400"/>
              </a:lnSpc>
              <a:spcBef>
                <a:spcPts val="19"/>
              </a:spcBef>
              <a:spcAft>
                <a:spcPts val="0"/>
              </a:spcAft>
            </a:pPr>
            <a:r>
              <a:rPr dirty="0" sz="2450">
                <a:solidFill>
                  <a:srgbClr val="000000"/>
                </a:solidFill>
                <a:latin typeface="VBJCCD+UVNUMW+ArialMT"/>
                <a:cs typeface="VBJCCD+UVNUMW+ArialMT"/>
              </a:rPr>
              <a:t>•</a:t>
            </a:r>
            <a:r>
              <a:rPr dirty="0" sz="2450" spc="1235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Microsoft</a:t>
            </a:r>
            <a:r>
              <a:rPr dirty="0" sz="2400" spc="-154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Teams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052100" y="5920842"/>
            <a:ext cx="7800987" cy="3429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SMART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NAVIGATION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TOOL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FOR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VISUALLY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IMPAIRED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PEOPLE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1106784" y="6480389"/>
            <a:ext cx="306883" cy="1905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898989"/>
                </a:solidFill>
                <a:latin typeface="Calibri"/>
                <a:cs typeface="Calibri"/>
              </a:rPr>
              <a:t>34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44640" y="6502486"/>
            <a:ext cx="384125" cy="266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53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2834640" y="6583764"/>
            <a:ext cx="4524348" cy="266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IT19008424</a:t>
            </a:r>
            <a:r>
              <a:rPr dirty="0" sz="1800" spc="425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|</a:t>
            </a:r>
            <a:r>
              <a:rPr dirty="0" sz="1800" spc="79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Weragoda</a:t>
            </a:r>
            <a:r>
              <a:rPr dirty="0" sz="1800" spc="-137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W.R.J.M.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|</a:t>
            </a:r>
            <a:r>
              <a:rPr dirty="0" sz="1800" spc="-46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2022-227</a:t>
            </a:r>
          </a:p>
        </p:txBody>
      </p: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3965812" y="257956"/>
            <a:ext cx="3598047" cy="50963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712"/>
              </a:lnSpc>
              <a:spcBef>
                <a:spcPts val="0"/>
              </a:spcBef>
              <a:spcAft>
                <a:spcPts val="0"/>
              </a:spcAft>
            </a:pPr>
            <a:r>
              <a:rPr dirty="0" sz="4000" strike="sngStrike">
                <a:solidFill>
                  <a:srgbClr val="000000"/>
                </a:solidFill>
                <a:latin typeface="RLBKGU+TKVWID+Calibri-Light,Bold"/>
                <a:cs typeface="RLBKGU+TKVWID+Calibri-Light,Bold"/>
              </a:rPr>
              <a:t>MAIN</a:t>
            </a:r>
            <a:r>
              <a:rPr dirty="0" sz="4000" spc="-198">
                <a:solidFill>
                  <a:srgbClr val="000000"/>
                </a:solidFill>
                <a:latin typeface="RLBKGU+TKVWID+Calibri-Light,Bold"/>
                <a:cs typeface="RLBKGU+TKVWID+Calibri-Light,Bold"/>
              </a:rPr>
              <a:t> </a:t>
            </a:r>
            <a:r>
              <a:rPr dirty="0" sz="4000" strike="sngStrike">
                <a:solidFill>
                  <a:srgbClr val="000000"/>
                </a:solidFill>
                <a:latin typeface="RLBKGU+TKVWID+Calibri-Light,Bold"/>
                <a:cs typeface="RLBKGU+TKVWID+Calibri-Light,Bold"/>
              </a:rPr>
              <a:t>OBJECTIVE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85645" y="1882002"/>
            <a:ext cx="8400264" cy="22225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000000"/>
                </a:solidFill>
                <a:latin typeface="Calibri"/>
                <a:cs typeface="Calibri"/>
              </a:rPr>
              <a:t>To</a:t>
            </a:r>
            <a:r>
              <a:rPr dirty="0" sz="2800" spc="-318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800">
                <a:solidFill>
                  <a:srgbClr val="000000"/>
                </a:solidFill>
                <a:latin typeface="Calibri"/>
                <a:cs typeface="Calibri"/>
              </a:rPr>
              <a:t>implement</a:t>
            </a:r>
            <a:r>
              <a:rPr dirty="0" sz="2800" spc="-92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800">
                <a:solidFill>
                  <a:srgbClr val="000000"/>
                </a:solidFill>
                <a:latin typeface="Calibri"/>
                <a:cs typeface="Calibri"/>
              </a:rPr>
              <a:t>a</a:t>
            </a:r>
            <a:r>
              <a:rPr dirty="0" sz="2800" spc="-7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800">
                <a:solidFill>
                  <a:srgbClr val="000000"/>
                </a:solidFill>
                <a:latin typeface="Calibri"/>
                <a:cs typeface="Calibri"/>
              </a:rPr>
              <a:t>model</a:t>
            </a:r>
            <a:r>
              <a:rPr dirty="0" sz="2800" spc="-67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800">
                <a:solidFill>
                  <a:srgbClr val="000000"/>
                </a:solidFill>
                <a:latin typeface="Calibri"/>
                <a:cs typeface="Calibri"/>
              </a:rPr>
              <a:t>which</a:t>
            </a:r>
            <a:r>
              <a:rPr dirty="0" sz="2800" spc="-5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800">
                <a:solidFill>
                  <a:srgbClr val="000000"/>
                </a:solidFill>
                <a:latin typeface="Calibri"/>
                <a:cs typeface="Calibri"/>
              </a:rPr>
              <a:t>can</a:t>
            </a:r>
            <a:r>
              <a:rPr dirty="0" sz="2800" spc="-82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800">
                <a:solidFill>
                  <a:srgbClr val="000000"/>
                </a:solidFill>
                <a:latin typeface="Calibri"/>
                <a:cs typeface="Calibri"/>
              </a:rPr>
              <a:t>identify</a:t>
            </a:r>
            <a:r>
              <a:rPr dirty="0" sz="2800" spc="-108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800">
                <a:solidFill>
                  <a:srgbClr val="000000"/>
                </a:solidFill>
                <a:latin typeface="Calibri"/>
                <a:cs typeface="Calibri"/>
              </a:rPr>
              <a:t>traffic</a:t>
            </a:r>
            <a:r>
              <a:rPr dirty="0" sz="2800" spc="-24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800">
                <a:solidFill>
                  <a:srgbClr val="000000"/>
                </a:solidFill>
                <a:latin typeface="Calibri"/>
                <a:cs typeface="Calibri"/>
              </a:rPr>
              <a:t>signages,</a:t>
            </a:r>
          </a:p>
          <a:p>
            <a:pPr marL="0" marR="0">
              <a:lnSpc>
                <a:spcPts val="2800"/>
              </a:lnSpc>
              <a:spcBef>
                <a:spcPts val="800"/>
              </a:spcBef>
              <a:spcAft>
                <a:spcPts val="0"/>
              </a:spcAft>
            </a:pPr>
            <a:r>
              <a:rPr dirty="0" sz="2800">
                <a:solidFill>
                  <a:srgbClr val="000000"/>
                </a:solidFill>
                <a:latin typeface="Calibri"/>
                <a:cs typeface="Calibri"/>
              </a:rPr>
              <a:t>read</a:t>
            </a:r>
            <a:r>
              <a:rPr dirty="0" sz="2800" spc="-105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800">
                <a:solidFill>
                  <a:srgbClr val="000000"/>
                </a:solidFill>
                <a:latin typeface="Calibri"/>
                <a:cs typeface="Calibri"/>
              </a:rPr>
              <a:t>countdown</a:t>
            </a:r>
            <a:r>
              <a:rPr dirty="0" sz="2800" spc="-129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800">
                <a:solidFill>
                  <a:srgbClr val="000000"/>
                </a:solidFill>
                <a:latin typeface="Calibri"/>
                <a:cs typeface="Calibri"/>
              </a:rPr>
              <a:t>pedestrian</a:t>
            </a:r>
            <a:r>
              <a:rPr dirty="0" sz="2800" spc="-9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800">
                <a:solidFill>
                  <a:srgbClr val="000000"/>
                </a:solidFill>
                <a:latin typeface="Calibri"/>
                <a:cs typeface="Calibri"/>
              </a:rPr>
              <a:t>signals</a:t>
            </a:r>
            <a:r>
              <a:rPr dirty="0" sz="2800" spc="-6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800">
                <a:solidFill>
                  <a:srgbClr val="000000"/>
                </a:solidFill>
                <a:latin typeface="Calibri"/>
                <a:cs typeface="Calibri"/>
              </a:rPr>
              <a:t>to</a:t>
            </a:r>
            <a:r>
              <a:rPr dirty="0" sz="2800" spc="-87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800">
                <a:solidFill>
                  <a:srgbClr val="000000"/>
                </a:solidFill>
                <a:latin typeface="Calibri"/>
                <a:cs typeface="Calibri"/>
              </a:rPr>
              <a:t>make</a:t>
            </a:r>
            <a:r>
              <a:rPr dirty="0" sz="2800" spc="-158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800">
                <a:solidFill>
                  <a:srgbClr val="000000"/>
                </a:solidFill>
                <a:latin typeface="Calibri"/>
                <a:cs typeface="Calibri"/>
              </a:rPr>
              <a:t>the</a:t>
            </a:r>
            <a:r>
              <a:rPr dirty="0" sz="2800" spc="-62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800">
                <a:solidFill>
                  <a:srgbClr val="000000"/>
                </a:solidFill>
                <a:latin typeface="Calibri"/>
                <a:cs typeface="Calibri"/>
              </a:rPr>
              <a:t>decision</a:t>
            </a:r>
          </a:p>
          <a:p>
            <a:pPr marL="0" marR="0">
              <a:lnSpc>
                <a:spcPts val="2800"/>
              </a:lnSpc>
              <a:spcBef>
                <a:spcPts val="800"/>
              </a:spcBef>
              <a:spcAft>
                <a:spcPts val="0"/>
              </a:spcAft>
            </a:pPr>
            <a:r>
              <a:rPr dirty="0" sz="2800">
                <a:solidFill>
                  <a:srgbClr val="000000"/>
                </a:solidFill>
                <a:latin typeface="Calibri"/>
                <a:cs typeface="Calibri"/>
              </a:rPr>
              <a:t>whether</a:t>
            </a:r>
            <a:r>
              <a:rPr dirty="0" sz="2800" spc="-76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800">
                <a:solidFill>
                  <a:srgbClr val="000000"/>
                </a:solidFill>
                <a:latin typeface="Calibri"/>
                <a:cs typeface="Calibri"/>
              </a:rPr>
              <a:t>the</a:t>
            </a:r>
            <a:r>
              <a:rPr dirty="0" sz="2800" spc="-62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800">
                <a:solidFill>
                  <a:srgbClr val="000000"/>
                </a:solidFill>
                <a:latin typeface="Calibri"/>
                <a:cs typeface="Calibri"/>
              </a:rPr>
              <a:t>user</a:t>
            </a:r>
            <a:r>
              <a:rPr dirty="0" sz="2800" spc="-62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800">
                <a:solidFill>
                  <a:srgbClr val="000000"/>
                </a:solidFill>
                <a:latin typeface="Calibri"/>
                <a:cs typeface="Calibri"/>
              </a:rPr>
              <a:t>can</a:t>
            </a:r>
            <a:r>
              <a:rPr dirty="0" sz="2800" spc="-82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800">
                <a:solidFill>
                  <a:srgbClr val="000000"/>
                </a:solidFill>
                <a:latin typeface="Calibri"/>
                <a:cs typeface="Calibri"/>
              </a:rPr>
              <a:t>cross</a:t>
            </a:r>
            <a:r>
              <a:rPr dirty="0" sz="2800" spc="-9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800">
                <a:solidFill>
                  <a:srgbClr val="000000"/>
                </a:solidFill>
                <a:latin typeface="Calibri"/>
                <a:cs typeface="Calibri"/>
              </a:rPr>
              <a:t>the</a:t>
            </a:r>
            <a:r>
              <a:rPr dirty="0" sz="2800" spc="-62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800">
                <a:solidFill>
                  <a:srgbClr val="000000"/>
                </a:solidFill>
                <a:latin typeface="Calibri"/>
                <a:cs typeface="Calibri"/>
              </a:rPr>
              <a:t>road</a:t>
            </a:r>
            <a:r>
              <a:rPr dirty="0" sz="2800" spc="-11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800">
                <a:solidFill>
                  <a:srgbClr val="000000"/>
                </a:solidFill>
                <a:latin typeface="Calibri"/>
                <a:cs typeface="Calibri"/>
              </a:rPr>
              <a:t>safely</a:t>
            </a:r>
            <a:r>
              <a:rPr dirty="0" sz="2800" spc="-169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800">
                <a:solidFill>
                  <a:srgbClr val="000000"/>
                </a:solidFill>
                <a:latin typeface="Calibri"/>
                <a:cs typeface="Calibri"/>
              </a:rPr>
              <a:t>within</a:t>
            </a:r>
            <a:r>
              <a:rPr dirty="0" sz="2800" spc="-6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800">
                <a:solidFill>
                  <a:srgbClr val="000000"/>
                </a:solidFill>
                <a:latin typeface="Calibri"/>
                <a:cs typeface="Calibri"/>
              </a:rPr>
              <a:t>the</a:t>
            </a:r>
          </a:p>
          <a:p>
            <a:pPr marL="0" marR="0">
              <a:lnSpc>
                <a:spcPts val="2800"/>
              </a:lnSpc>
              <a:spcBef>
                <a:spcPts val="800"/>
              </a:spcBef>
              <a:spcAft>
                <a:spcPts val="0"/>
              </a:spcAft>
            </a:pPr>
            <a:r>
              <a:rPr dirty="0" sz="2800">
                <a:solidFill>
                  <a:srgbClr val="000000"/>
                </a:solidFill>
                <a:latin typeface="Calibri"/>
                <a:cs typeface="Calibri"/>
              </a:rPr>
              <a:t>remaining</a:t>
            </a:r>
            <a:r>
              <a:rPr dirty="0" sz="2800" spc="-11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800">
                <a:solidFill>
                  <a:srgbClr val="000000"/>
                </a:solidFill>
                <a:latin typeface="Calibri"/>
                <a:cs typeface="Calibri"/>
              </a:rPr>
              <a:t>time</a:t>
            </a:r>
            <a:r>
              <a:rPr dirty="0" sz="2800" spc="-88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800">
                <a:solidFill>
                  <a:srgbClr val="000000"/>
                </a:solidFill>
                <a:latin typeface="Calibri"/>
                <a:cs typeface="Calibri"/>
              </a:rPr>
              <a:t>and</a:t>
            </a:r>
            <a:r>
              <a:rPr dirty="0" sz="2800" spc="-62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800">
                <a:solidFill>
                  <a:srgbClr val="000000"/>
                </a:solidFill>
                <a:latin typeface="Calibri"/>
                <a:cs typeface="Calibri"/>
              </a:rPr>
              <a:t>notify</a:t>
            </a:r>
            <a:r>
              <a:rPr dirty="0" sz="2800" spc="-79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800">
                <a:solidFill>
                  <a:srgbClr val="000000"/>
                </a:solidFill>
                <a:latin typeface="Calibri"/>
                <a:cs typeface="Calibri"/>
              </a:rPr>
              <a:t>the</a:t>
            </a:r>
            <a:r>
              <a:rPr dirty="0" sz="2800" spc="-62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800">
                <a:solidFill>
                  <a:srgbClr val="000000"/>
                </a:solidFill>
                <a:latin typeface="Calibri"/>
                <a:cs typeface="Calibri"/>
              </a:rPr>
              <a:t>user</a:t>
            </a:r>
            <a:r>
              <a:rPr dirty="0" sz="2800" spc="-62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800">
                <a:solidFill>
                  <a:srgbClr val="000000"/>
                </a:solidFill>
                <a:latin typeface="Calibri"/>
                <a:cs typeface="Calibri"/>
              </a:rPr>
              <a:t>about</a:t>
            </a:r>
            <a:r>
              <a:rPr dirty="0" sz="2800" spc="-62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800">
                <a:solidFill>
                  <a:srgbClr val="000000"/>
                </a:solidFill>
                <a:latin typeface="Calibri"/>
                <a:cs typeface="Calibri"/>
              </a:rPr>
              <a:t>those</a:t>
            </a:r>
            <a:r>
              <a:rPr dirty="0" sz="2800" spc="-58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800">
                <a:solidFill>
                  <a:srgbClr val="000000"/>
                </a:solidFill>
                <a:latin typeface="Calibri"/>
                <a:cs typeface="Calibri"/>
              </a:rPr>
              <a:t>warning</a:t>
            </a:r>
          </a:p>
          <a:p>
            <a:pPr marL="0" marR="0">
              <a:lnSpc>
                <a:spcPts val="2800"/>
              </a:lnSpc>
              <a:spcBef>
                <a:spcPts val="800"/>
              </a:spcBef>
              <a:spcAft>
                <a:spcPts val="0"/>
              </a:spcAft>
            </a:pPr>
            <a:r>
              <a:rPr dirty="0" sz="2800">
                <a:solidFill>
                  <a:srgbClr val="000000"/>
                </a:solidFill>
                <a:latin typeface="Calibri"/>
                <a:cs typeface="Calibri"/>
              </a:rPr>
              <a:t>via</a:t>
            </a:r>
            <a:r>
              <a:rPr dirty="0" sz="2800" spc="-72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800">
                <a:solidFill>
                  <a:srgbClr val="000000"/>
                </a:solidFill>
                <a:latin typeface="Calibri"/>
                <a:cs typeface="Calibri"/>
              </a:rPr>
              <a:t>voice</a:t>
            </a:r>
            <a:r>
              <a:rPr dirty="0" sz="2800" spc="-95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800">
                <a:solidFill>
                  <a:srgbClr val="000000"/>
                </a:solidFill>
                <a:latin typeface="Calibri"/>
                <a:cs typeface="Calibri"/>
              </a:rPr>
              <a:t>messages.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052100" y="5920842"/>
            <a:ext cx="7800987" cy="3429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SMART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NAVIGATION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TOOL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FOR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VISUALLY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IMPAIRED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PEOPLE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1106784" y="6480389"/>
            <a:ext cx="306883" cy="1905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898989"/>
                </a:solidFill>
                <a:latin typeface="Calibri"/>
                <a:cs typeface="Calibri"/>
              </a:rPr>
              <a:t>35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13358" y="6516217"/>
            <a:ext cx="384125" cy="266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40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2834640" y="6583764"/>
            <a:ext cx="4524348" cy="266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IT19008424</a:t>
            </a:r>
            <a:r>
              <a:rPr dirty="0" sz="1800" spc="425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|</a:t>
            </a:r>
            <a:r>
              <a:rPr dirty="0" sz="1800" spc="79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Weragoda</a:t>
            </a:r>
            <a:r>
              <a:rPr dirty="0" sz="1800" spc="-137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W.R.J.M.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|</a:t>
            </a:r>
            <a:r>
              <a:rPr dirty="0" sz="1800" spc="-46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2022-227</a:t>
            </a:r>
          </a:p>
        </p:txBody>
      </p:sp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4473410" y="469497"/>
            <a:ext cx="4424494" cy="50963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712"/>
              </a:lnSpc>
              <a:spcBef>
                <a:spcPts val="0"/>
              </a:spcBef>
              <a:spcAft>
                <a:spcPts val="0"/>
              </a:spcAft>
            </a:pPr>
            <a:r>
              <a:rPr dirty="0" sz="4000">
                <a:solidFill>
                  <a:srgbClr val="000000"/>
                </a:solidFill>
                <a:latin typeface="RLBKGU+TKVWID+Calibri-Light,Bold"/>
                <a:cs typeface="RLBKGU+TKVWID+Calibri-Light,Bold"/>
              </a:rPr>
              <a:t>SPECIFIC</a:t>
            </a:r>
            <a:r>
              <a:rPr dirty="0" sz="4000" spc="-198">
                <a:solidFill>
                  <a:srgbClr val="000000"/>
                </a:solidFill>
                <a:latin typeface="RLBKGU+TKVWID+Calibri-Light,Bold"/>
                <a:cs typeface="RLBKGU+TKVWID+Calibri-Light,Bold"/>
              </a:rPr>
              <a:t> </a:t>
            </a:r>
            <a:r>
              <a:rPr dirty="0" sz="4000">
                <a:solidFill>
                  <a:srgbClr val="000000"/>
                </a:solidFill>
                <a:latin typeface="RLBKGU+TKVWID+Calibri-Light,Bold"/>
                <a:cs typeface="RLBKGU+TKVWID+Calibri-Light,Bold"/>
              </a:rPr>
              <a:t>OBJECTIVES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21173" y="1120236"/>
            <a:ext cx="5657337" cy="4889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850"/>
              </a:lnSpc>
              <a:spcBef>
                <a:spcPts val="0"/>
              </a:spcBef>
              <a:spcAft>
                <a:spcPts val="0"/>
              </a:spcAft>
            </a:pPr>
            <a:r>
              <a:rPr dirty="0" sz="2850">
                <a:solidFill>
                  <a:srgbClr val="000000"/>
                </a:solidFill>
                <a:latin typeface="CSPAPA+PPMREF+SymbolMT"/>
                <a:cs typeface="CSPAPA+PPMREF+SymbolMT"/>
              </a:rPr>
              <a:t></a:t>
            </a:r>
            <a:r>
              <a:rPr dirty="0" sz="2850" spc="678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800">
                <a:solidFill>
                  <a:srgbClr val="000000"/>
                </a:solidFill>
                <a:latin typeface="Calibri"/>
                <a:cs typeface="Calibri"/>
              </a:rPr>
              <a:t>Detect</a:t>
            </a:r>
            <a:r>
              <a:rPr dirty="0" sz="2800" spc="-109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800">
                <a:solidFill>
                  <a:srgbClr val="000000"/>
                </a:solidFill>
                <a:latin typeface="Calibri"/>
                <a:cs typeface="Calibri"/>
              </a:rPr>
              <a:t>traffic</a:t>
            </a:r>
            <a:r>
              <a:rPr dirty="0" sz="2800" spc="-24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800">
                <a:solidFill>
                  <a:srgbClr val="000000"/>
                </a:solidFill>
                <a:latin typeface="Calibri"/>
                <a:cs typeface="Calibri"/>
              </a:rPr>
              <a:t>signages</a:t>
            </a:r>
            <a:r>
              <a:rPr dirty="0" sz="2800" spc="-9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800">
                <a:solidFill>
                  <a:srgbClr val="000000"/>
                </a:solidFill>
                <a:latin typeface="Calibri"/>
                <a:cs typeface="Calibri"/>
              </a:rPr>
              <a:t>analysing</a:t>
            </a:r>
            <a:r>
              <a:rPr dirty="0" sz="2800" spc="-1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800">
                <a:solidFill>
                  <a:srgbClr val="000000"/>
                </a:solidFill>
                <a:latin typeface="Calibri"/>
                <a:cs typeface="Calibri"/>
              </a:rPr>
              <a:t>the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64072" y="1699110"/>
            <a:ext cx="5684006" cy="13081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000000"/>
                </a:solidFill>
                <a:latin typeface="Calibri"/>
                <a:cs typeface="Calibri"/>
              </a:rPr>
              <a:t>video</a:t>
            </a:r>
            <a:r>
              <a:rPr dirty="0" sz="2800" spc="-69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800">
                <a:solidFill>
                  <a:srgbClr val="000000"/>
                </a:solidFill>
                <a:latin typeface="Calibri"/>
                <a:cs typeface="Calibri"/>
              </a:rPr>
              <a:t>stream,</a:t>
            </a:r>
            <a:r>
              <a:rPr dirty="0" sz="2800" spc="-128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800">
                <a:solidFill>
                  <a:srgbClr val="000000"/>
                </a:solidFill>
                <a:latin typeface="Calibri"/>
                <a:cs typeface="Calibri"/>
              </a:rPr>
              <a:t>train</a:t>
            </a:r>
            <a:r>
              <a:rPr dirty="0" sz="2800" spc="-124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800">
                <a:solidFill>
                  <a:srgbClr val="000000"/>
                </a:solidFill>
                <a:latin typeface="Calibri"/>
                <a:cs typeface="Calibri"/>
              </a:rPr>
              <a:t>a</a:t>
            </a:r>
            <a:r>
              <a:rPr dirty="0" sz="2800" spc="-7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800">
                <a:solidFill>
                  <a:srgbClr val="000000"/>
                </a:solidFill>
                <a:latin typeface="Calibri"/>
                <a:cs typeface="Calibri"/>
              </a:rPr>
              <a:t>model</a:t>
            </a:r>
            <a:r>
              <a:rPr dirty="0" sz="2800" spc="-67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800">
                <a:solidFill>
                  <a:srgbClr val="000000"/>
                </a:solidFill>
                <a:latin typeface="Calibri"/>
                <a:cs typeface="Calibri"/>
              </a:rPr>
              <a:t>to</a:t>
            </a:r>
            <a:r>
              <a:rPr dirty="0" sz="2800" spc="-87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800">
                <a:solidFill>
                  <a:srgbClr val="000000"/>
                </a:solidFill>
                <a:latin typeface="Calibri"/>
                <a:cs typeface="Calibri"/>
              </a:rPr>
              <a:t>identify</a:t>
            </a:r>
          </a:p>
          <a:p>
            <a:pPr marL="0" marR="0">
              <a:lnSpc>
                <a:spcPts val="2800"/>
              </a:lnSpc>
              <a:spcBef>
                <a:spcPts val="800"/>
              </a:spcBef>
              <a:spcAft>
                <a:spcPts val="0"/>
              </a:spcAft>
            </a:pPr>
            <a:r>
              <a:rPr dirty="0" sz="2800">
                <a:solidFill>
                  <a:srgbClr val="000000"/>
                </a:solidFill>
                <a:latin typeface="Calibri"/>
                <a:cs typeface="Calibri"/>
              </a:rPr>
              <a:t>the</a:t>
            </a:r>
            <a:r>
              <a:rPr dirty="0" sz="2800" spc="-62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800">
                <a:solidFill>
                  <a:srgbClr val="000000"/>
                </a:solidFill>
                <a:latin typeface="Calibri"/>
                <a:cs typeface="Calibri"/>
              </a:rPr>
              <a:t>traffic</a:t>
            </a:r>
            <a:r>
              <a:rPr dirty="0" sz="2800" spc="-24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800">
                <a:solidFill>
                  <a:srgbClr val="000000"/>
                </a:solidFill>
                <a:latin typeface="Calibri"/>
                <a:cs typeface="Calibri"/>
              </a:rPr>
              <a:t>signages</a:t>
            </a:r>
            <a:r>
              <a:rPr dirty="0" sz="2800" spc="-9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800">
                <a:solidFill>
                  <a:srgbClr val="000000"/>
                </a:solidFill>
                <a:latin typeface="Calibri"/>
                <a:cs typeface="Calibri"/>
              </a:rPr>
              <a:t>and</a:t>
            </a:r>
            <a:r>
              <a:rPr dirty="0" sz="2800" spc="-62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800">
                <a:solidFill>
                  <a:srgbClr val="000000"/>
                </a:solidFill>
                <a:latin typeface="Calibri"/>
                <a:cs typeface="Calibri"/>
              </a:rPr>
              <a:t>notify</a:t>
            </a:r>
            <a:r>
              <a:rPr dirty="0" sz="2800" spc="-79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800">
                <a:solidFill>
                  <a:srgbClr val="000000"/>
                </a:solidFill>
                <a:latin typeface="Calibri"/>
                <a:cs typeface="Calibri"/>
              </a:rPr>
              <a:t>the</a:t>
            </a:r>
            <a:r>
              <a:rPr dirty="0" sz="2800" spc="-62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800">
                <a:solidFill>
                  <a:srgbClr val="000000"/>
                </a:solidFill>
                <a:latin typeface="Calibri"/>
                <a:cs typeface="Calibri"/>
              </a:rPr>
              <a:t>user</a:t>
            </a:r>
          </a:p>
          <a:p>
            <a:pPr marL="0" marR="0">
              <a:lnSpc>
                <a:spcPts val="2800"/>
              </a:lnSpc>
              <a:spcBef>
                <a:spcPts val="800"/>
              </a:spcBef>
              <a:spcAft>
                <a:spcPts val="0"/>
              </a:spcAft>
            </a:pPr>
            <a:r>
              <a:rPr dirty="0" sz="2800">
                <a:solidFill>
                  <a:srgbClr val="000000"/>
                </a:solidFill>
                <a:latin typeface="Calibri"/>
                <a:cs typeface="Calibri"/>
              </a:rPr>
              <a:t>via</a:t>
            </a:r>
            <a:r>
              <a:rPr dirty="0" sz="2800" spc="-72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800">
                <a:solidFill>
                  <a:srgbClr val="000000"/>
                </a:solidFill>
                <a:latin typeface="Calibri"/>
                <a:cs typeface="Calibri"/>
              </a:rPr>
              <a:t>vocal</a:t>
            </a:r>
            <a:r>
              <a:rPr dirty="0" sz="2800" spc="-119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800">
                <a:solidFill>
                  <a:srgbClr val="000000"/>
                </a:solidFill>
                <a:latin typeface="Calibri"/>
                <a:cs typeface="Calibri"/>
              </a:rPr>
              <a:t>instructions.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21173" y="2946598"/>
            <a:ext cx="6246812" cy="27925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850"/>
              </a:lnSpc>
              <a:spcBef>
                <a:spcPts val="50"/>
              </a:spcBef>
              <a:spcAft>
                <a:spcPts val="0"/>
              </a:spcAft>
            </a:pPr>
            <a:r>
              <a:rPr dirty="0" sz="2850">
                <a:solidFill>
                  <a:srgbClr val="000000"/>
                </a:solidFill>
                <a:latin typeface="CSPAPA+PPMREF+SymbolMT"/>
                <a:cs typeface="CSPAPA+PPMREF+SymbolMT"/>
              </a:rPr>
              <a:t></a:t>
            </a:r>
            <a:r>
              <a:rPr dirty="0" sz="2850" spc="678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800">
                <a:solidFill>
                  <a:srgbClr val="000000"/>
                </a:solidFill>
                <a:latin typeface="Calibri"/>
                <a:cs typeface="Calibri"/>
              </a:rPr>
              <a:t>Implement</a:t>
            </a:r>
            <a:r>
              <a:rPr dirty="0" sz="2800" spc="-9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800">
                <a:solidFill>
                  <a:srgbClr val="000000"/>
                </a:solidFill>
                <a:latin typeface="Calibri"/>
                <a:cs typeface="Calibri"/>
              </a:rPr>
              <a:t>a</a:t>
            </a:r>
            <a:r>
              <a:rPr dirty="0" sz="2800" spc="-7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800">
                <a:solidFill>
                  <a:srgbClr val="000000"/>
                </a:solidFill>
                <a:latin typeface="Calibri"/>
                <a:cs typeface="Calibri"/>
              </a:rPr>
              <a:t>model</a:t>
            </a:r>
            <a:r>
              <a:rPr dirty="0" sz="2800" spc="-67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800">
                <a:solidFill>
                  <a:srgbClr val="000000"/>
                </a:solidFill>
                <a:latin typeface="Calibri"/>
                <a:cs typeface="Calibri"/>
              </a:rPr>
              <a:t>to</a:t>
            </a:r>
            <a:r>
              <a:rPr dirty="0" sz="2800" spc="-87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800">
                <a:solidFill>
                  <a:srgbClr val="000000"/>
                </a:solidFill>
                <a:latin typeface="Calibri"/>
                <a:cs typeface="Calibri"/>
              </a:rPr>
              <a:t>read</a:t>
            </a:r>
            <a:r>
              <a:rPr dirty="0" sz="2800" spc="-105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800">
                <a:solidFill>
                  <a:srgbClr val="000000"/>
                </a:solidFill>
                <a:latin typeface="Calibri"/>
                <a:cs typeface="Calibri"/>
              </a:rPr>
              <a:t>countdown</a:t>
            </a:r>
          </a:p>
          <a:p>
            <a:pPr marL="342900" marR="0">
              <a:lnSpc>
                <a:spcPts val="2800"/>
              </a:lnSpc>
              <a:spcBef>
                <a:spcPts val="938"/>
              </a:spcBef>
              <a:spcAft>
                <a:spcPts val="0"/>
              </a:spcAft>
            </a:pPr>
            <a:r>
              <a:rPr dirty="0" sz="2800">
                <a:solidFill>
                  <a:srgbClr val="000000"/>
                </a:solidFill>
                <a:latin typeface="Calibri"/>
                <a:cs typeface="Calibri"/>
              </a:rPr>
              <a:t>pedestrian</a:t>
            </a:r>
            <a:r>
              <a:rPr dirty="0" sz="2800" spc="-9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800">
                <a:solidFill>
                  <a:srgbClr val="000000"/>
                </a:solidFill>
                <a:latin typeface="Calibri"/>
                <a:cs typeface="Calibri"/>
              </a:rPr>
              <a:t>signals,</a:t>
            </a:r>
            <a:r>
              <a:rPr dirty="0" sz="2800" spc="-64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800">
                <a:solidFill>
                  <a:srgbClr val="000000"/>
                </a:solidFill>
                <a:latin typeface="Calibri"/>
                <a:cs typeface="Calibri"/>
              </a:rPr>
              <a:t>make</a:t>
            </a:r>
            <a:r>
              <a:rPr dirty="0" sz="2800" spc="-158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800">
                <a:solidFill>
                  <a:srgbClr val="000000"/>
                </a:solidFill>
                <a:latin typeface="Calibri"/>
                <a:cs typeface="Calibri"/>
              </a:rPr>
              <a:t>the</a:t>
            </a:r>
            <a:r>
              <a:rPr dirty="0" sz="2800" spc="-62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800">
                <a:solidFill>
                  <a:srgbClr val="000000"/>
                </a:solidFill>
                <a:latin typeface="Calibri"/>
                <a:cs typeface="Calibri"/>
              </a:rPr>
              <a:t>decision</a:t>
            </a:r>
          </a:p>
          <a:p>
            <a:pPr marL="342900" marR="0">
              <a:lnSpc>
                <a:spcPts val="2800"/>
              </a:lnSpc>
              <a:spcBef>
                <a:spcPts val="800"/>
              </a:spcBef>
              <a:spcAft>
                <a:spcPts val="0"/>
              </a:spcAft>
            </a:pPr>
            <a:r>
              <a:rPr dirty="0" sz="2800">
                <a:solidFill>
                  <a:srgbClr val="000000"/>
                </a:solidFill>
                <a:latin typeface="Calibri"/>
                <a:cs typeface="Calibri"/>
              </a:rPr>
              <a:t>whether</a:t>
            </a:r>
            <a:r>
              <a:rPr dirty="0" sz="2800" spc="-76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800">
                <a:solidFill>
                  <a:srgbClr val="000000"/>
                </a:solidFill>
                <a:latin typeface="Calibri"/>
                <a:cs typeface="Calibri"/>
              </a:rPr>
              <a:t>the</a:t>
            </a:r>
            <a:r>
              <a:rPr dirty="0" sz="2800" spc="-62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800">
                <a:solidFill>
                  <a:srgbClr val="000000"/>
                </a:solidFill>
                <a:latin typeface="Calibri"/>
                <a:cs typeface="Calibri"/>
              </a:rPr>
              <a:t>user</a:t>
            </a:r>
            <a:r>
              <a:rPr dirty="0" sz="2800" spc="-62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800">
                <a:solidFill>
                  <a:srgbClr val="000000"/>
                </a:solidFill>
                <a:latin typeface="Calibri"/>
                <a:cs typeface="Calibri"/>
              </a:rPr>
              <a:t>can</a:t>
            </a:r>
            <a:r>
              <a:rPr dirty="0" sz="2800" spc="-82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800">
                <a:solidFill>
                  <a:srgbClr val="000000"/>
                </a:solidFill>
                <a:latin typeface="Calibri"/>
                <a:cs typeface="Calibri"/>
              </a:rPr>
              <a:t>cross</a:t>
            </a:r>
            <a:r>
              <a:rPr dirty="0" sz="2800" spc="-9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800">
                <a:solidFill>
                  <a:srgbClr val="000000"/>
                </a:solidFill>
                <a:latin typeface="Calibri"/>
                <a:cs typeface="Calibri"/>
              </a:rPr>
              <a:t>the</a:t>
            </a:r>
            <a:r>
              <a:rPr dirty="0" sz="2800" spc="-62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800">
                <a:solidFill>
                  <a:srgbClr val="000000"/>
                </a:solidFill>
                <a:latin typeface="Calibri"/>
                <a:cs typeface="Calibri"/>
              </a:rPr>
              <a:t>road</a:t>
            </a:r>
          </a:p>
          <a:p>
            <a:pPr marL="342900" marR="0">
              <a:lnSpc>
                <a:spcPts val="2800"/>
              </a:lnSpc>
              <a:spcBef>
                <a:spcPts val="800"/>
              </a:spcBef>
              <a:spcAft>
                <a:spcPts val="0"/>
              </a:spcAft>
            </a:pPr>
            <a:r>
              <a:rPr dirty="0" sz="2800">
                <a:solidFill>
                  <a:srgbClr val="000000"/>
                </a:solidFill>
                <a:latin typeface="Calibri"/>
                <a:cs typeface="Calibri"/>
              </a:rPr>
              <a:t>safely</a:t>
            </a:r>
            <a:r>
              <a:rPr dirty="0" sz="2800" spc="-169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800">
                <a:solidFill>
                  <a:srgbClr val="000000"/>
                </a:solidFill>
                <a:latin typeface="Calibri"/>
                <a:cs typeface="Calibri"/>
              </a:rPr>
              <a:t>within</a:t>
            </a:r>
            <a:r>
              <a:rPr dirty="0" sz="2800" spc="-6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800">
                <a:solidFill>
                  <a:srgbClr val="000000"/>
                </a:solidFill>
                <a:latin typeface="Calibri"/>
                <a:cs typeface="Calibri"/>
              </a:rPr>
              <a:t>the</a:t>
            </a:r>
            <a:r>
              <a:rPr dirty="0" sz="2800" spc="-62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800">
                <a:solidFill>
                  <a:srgbClr val="000000"/>
                </a:solidFill>
                <a:latin typeface="Calibri"/>
                <a:cs typeface="Calibri"/>
              </a:rPr>
              <a:t>remaining</a:t>
            </a:r>
            <a:r>
              <a:rPr dirty="0" sz="2800" spc="-11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800">
                <a:solidFill>
                  <a:srgbClr val="000000"/>
                </a:solidFill>
                <a:latin typeface="Calibri"/>
                <a:cs typeface="Calibri"/>
              </a:rPr>
              <a:t>time</a:t>
            </a:r>
            <a:r>
              <a:rPr dirty="0" sz="2800" spc="-88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800">
                <a:solidFill>
                  <a:srgbClr val="000000"/>
                </a:solidFill>
                <a:latin typeface="Calibri"/>
                <a:cs typeface="Calibri"/>
              </a:rPr>
              <a:t>or</a:t>
            </a:r>
            <a:r>
              <a:rPr dirty="0" sz="2800" spc="-68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800">
                <a:solidFill>
                  <a:srgbClr val="000000"/>
                </a:solidFill>
                <a:latin typeface="Calibri"/>
                <a:cs typeface="Calibri"/>
              </a:rPr>
              <a:t>not,</a:t>
            </a:r>
          </a:p>
          <a:p>
            <a:pPr marL="342900" marR="0">
              <a:lnSpc>
                <a:spcPts val="2800"/>
              </a:lnSpc>
              <a:spcBef>
                <a:spcPts val="800"/>
              </a:spcBef>
              <a:spcAft>
                <a:spcPts val="0"/>
              </a:spcAft>
            </a:pPr>
            <a:r>
              <a:rPr dirty="0" sz="2800">
                <a:solidFill>
                  <a:srgbClr val="000000"/>
                </a:solidFill>
                <a:latin typeface="Calibri"/>
                <a:cs typeface="Calibri"/>
              </a:rPr>
              <a:t>notify</a:t>
            </a:r>
            <a:r>
              <a:rPr dirty="0" sz="2800" spc="-79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800">
                <a:solidFill>
                  <a:srgbClr val="000000"/>
                </a:solidFill>
                <a:latin typeface="Calibri"/>
                <a:cs typeface="Calibri"/>
              </a:rPr>
              <a:t>the</a:t>
            </a:r>
            <a:r>
              <a:rPr dirty="0" sz="2800" spc="-62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800">
                <a:solidFill>
                  <a:srgbClr val="000000"/>
                </a:solidFill>
                <a:latin typeface="Calibri"/>
                <a:cs typeface="Calibri"/>
              </a:rPr>
              <a:t>user</a:t>
            </a:r>
            <a:r>
              <a:rPr dirty="0" sz="2800" spc="-62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800">
                <a:solidFill>
                  <a:srgbClr val="000000"/>
                </a:solidFill>
                <a:latin typeface="Calibri"/>
                <a:cs typeface="Calibri"/>
              </a:rPr>
              <a:t>about</a:t>
            </a:r>
            <a:r>
              <a:rPr dirty="0" sz="2800" spc="-62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800">
                <a:solidFill>
                  <a:srgbClr val="000000"/>
                </a:solidFill>
                <a:latin typeface="Calibri"/>
                <a:cs typeface="Calibri"/>
              </a:rPr>
              <a:t>warnings</a:t>
            </a:r>
            <a:r>
              <a:rPr dirty="0" sz="2800" spc="-9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800">
                <a:solidFill>
                  <a:srgbClr val="000000"/>
                </a:solidFill>
                <a:latin typeface="Calibri"/>
                <a:cs typeface="Calibri"/>
              </a:rPr>
              <a:t>via</a:t>
            </a:r>
            <a:r>
              <a:rPr dirty="0" sz="2800" spc="-72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800">
                <a:solidFill>
                  <a:srgbClr val="000000"/>
                </a:solidFill>
                <a:latin typeface="Calibri"/>
                <a:cs typeface="Calibri"/>
              </a:rPr>
              <a:t>vocal</a:t>
            </a:r>
          </a:p>
          <a:p>
            <a:pPr marL="342900" marR="0">
              <a:lnSpc>
                <a:spcPts val="2800"/>
              </a:lnSpc>
              <a:spcBef>
                <a:spcPts val="800"/>
              </a:spcBef>
              <a:spcAft>
                <a:spcPts val="0"/>
              </a:spcAft>
            </a:pPr>
            <a:r>
              <a:rPr dirty="0" sz="2800">
                <a:solidFill>
                  <a:srgbClr val="000000"/>
                </a:solidFill>
                <a:latin typeface="Calibri"/>
                <a:cs typeface="Calibri"/>
              </a:rPr>
              <a:t>instructions.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052100" y="5920842"/>
            <a:ext cx="7800987" cy="3429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SMART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NAVIGATION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TOOL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FOR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VISUALLY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IMPAIRED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PEOPLE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1106784" y="6480389"/>
            <a:ext cx="306883" cy="1905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898989"/>
                </a:solidFill>
                <a:latin typeface="Calibri"/>
                <a:cs typeface="Calibri"/>
              </a:rPr>
              <a:t>36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213358" y="6516217"/>
            <a:ext cx="384125" cy="266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41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2834640" y="6583764"/>
            <a:ext cx="4524348" cy="266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IT19008424</a:t>
            </a:r>
            <a:r>
              <a:rPr dirty="0" sz="1800" spc="425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|</a:t>
            </a:r>
            <a:r>
              <a:rPr dirty="0" sz="1800" spc="79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Weragoda</a:t>
            </a:r>
            <a:r>
              <a:rPr dirty="0" sz="1800" spc="-137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W.R.J.M.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|</a:t>
            </a:r>
            <a:r>
              <a:rPr dirty="0" sz="1800" spc="-46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2022-227</a:t>
            </a:r>
          </a:p>
        </p:txBody>
      </p:sp>
    </p:spTree>
  </p:cSld>
  <p:clrMapOvr>
    <a:masterClrMapping/>
  </p:clrMapOvr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815583" y="201351"/>
            <a:ext cx="6076891" cy="50963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712"/>
              </a:lnSpc>
              <a:spcBef>
                <a:spcPts val="0"/>
              </a:spcBef>
              <a:spcAft>
                <a:spcPts val="0"/>
              </a:spcAft>
            </a:pPr>
            <a:r>
              <a:rPr dirty="0" sz="4000" strike="sngStrike">
                <a:solidFill>
                  <a:srgbClr val="000000"/>
                </a:solidFill>
                <a:latin typeface="RLBKGU+TKVWID+Calibri-Light,Bold"/>
                <a:cs typeface="RLBKGU+TKVWID+Calibri-Light,Bold"/>
              </a:rPr>
              <a:t>APPLICATION</a:t>
            </a:r>
            <a:r>
              <a:rPr dirty="0" sz="4000" spc="-204">
                <a:solidFill>
                  <a:srgbClr val="000000"/>
                </a:solidFill>
                <a:latin typeface="RLBKGU+TKVWID+Calibri-Light,Bold"/>
                <a:cs typeface="RLBKGU+TKVWID+Calibri-Light,Bold"/>
              </a:rPr>
              <a:t> </a:t>
            </a:r>
            <a:r>
              <a:rPr dirty="0" sz="4000" strike="sngStrike">
                <a:solidFill>
                  <a:srgbClr val="000000"/>
                </a:solidFill>
                <a:latin typeface="RLBKGU+TKVWID+Calibri-Light,Bold"/>
                <a:cs typeface="RLBKGU+TKVWID+Calibri-Light,Bold"/>
              </a:rPr>
              <a:t>OF</a:t>
            </a:r>
            <a:r>
              <a:rPr dirty="0" sz="4000" spc="-202">
                <a:solidFill>
                  <a:srgbClr val="000000"/>
                </a:solidFill>
                <a:latin typeface="RLBKGU+TKVWID+Calibri-Light,Bold"/>
                <a:cs typeface="RLBKGU+TKVWID+Calibri-Light,Bold"/>
              </a:rPr>
              <a:t> </a:t>
            </a:r>
            <a:r>
              <a:rPr dirty="0" sz="4000" strike="sngStrike">
                <a:solidFill>
                  <a:srgbClr val="000000"/>
                </a:solidFill>
                <a:latin typeface="RLBKGU+TKVWID+Calibri-Light,Bold"/>
                <a:cs typeface="RLBKGU+TKVWID+Calibri-Light,Bold"/>
              </a:rPr>
              <a:t>KEY</a:t>
            </a:r>
            <a:r>
              <a:rPr dirty="0" sz="4000" spc="-198">
                <a:solidFill>
                  <a:srgbClr val="000000"/>
                </a:solidFill>
                <a:latin typeface="RLBKGU+TKVWID+Calibri-Light,Bold"/>
                <a:cs typeface="RLBKGU+TKVWID+Calibri-Light,Bold"/>
              </a:rPr>
              <a:t> </a:t>
            </a:r>
            <a:r>
              <a:rPr dirty="0" sz="4000" strike="sngStrike">
                <a:solidFill>
                  <a:srgbClr val="000000"/>
                </a:solidFill>
                <a:latin typeface="RLBKGU+TKVWID+Calibri-Light,Bold"/>
                <a:cs typeface="RLBKGU+TKVWID+Calibri-Light,Bold"/>
              </a:rPr>
              <a:t>PILLAR</a:t>
            </a:r>
            <a:r>
              <a:rPr dirty="0" sz="4000">
                <a:solidFill>
                  <a:srgbClr val="000000"/>
                </a:solidFill>
                <a:latin typeface="RLBKGU+TKVWID+Calibri-Light,Bold"/>
                <a:cs typeface="RLBKGU+TKVWID+Calibri-Light,Bold"/>
              </a:rPr>
              <a:t>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13357" y="1535947"/>
            <a:ext cx="10484166" cy="38334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200"/>
              </a:lnSpc>
              <a:spcBef>
                <a:spcPts val="0"/>
              </a:spcBef>
              <a:spcAft>
                <a:spcPts val="0"/>
              </a:spcAft>
            </a:pPr>
            <a:r>
              <a:rPr dirty="0" sz="3250">
                <a:solidFill>
                  <a:srgbClr val="000000"/>
                </a:solidFill>
                <a:latin typeface="VBJCCD+UVNUMW+ArialMT"/>
                <a:cs typeface="VBJCCD+UVNUMW+ArialMT"/>
              </a:rPr>
              <a:t>•</a:t>
            </a:r>
            <a:r>
              <a:rPr dirty="0" sz="3250" spc="-15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We</a:t>
            </a:r>
            <a:r>
              <a:rPr dirty="0" sz="3200" spc="-19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require</a:t>
            </a:r>
            <a:r>
              <a:rPr dirty="0" sz="3200" spc="-174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a</a:t>
            </a:r>
            <a:r>
              <a:rPr dirty="0" sz="3200" spc="-7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model</a:t>
            </a:r>
            <a:r>
              <a:rPr dirty="0" sz="3200" spc="-8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which</a:t>
            </a:r>
            <a:r>
              <a:rPr dirty="0" sz="3200" spc="-76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can</a:t>
            </a:r>
            <a:r>
              <a:rPr dirty="0" sz="3200" spc="-102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detect</a:t>
            </a:r>
            <a:r>
              <a:rPr dirty="0" sz="3200" spc="-127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and</a:t>
            </a:r>
            <a:r>
              <a:rPr dirty="0" sz="3200" spc="-8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classify</a:t>
            </a:r>
            <a:r>
              <a:rPr dirty="0" sz="3200" spc="-6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the</a:t>
            </a:r>
            <a:r>
              <a:rPr dirty="0" sz="3200" spc="-75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signs</a:t>
            </a:r>
            <a:r>
              <a:rPr dirty="0" sz="3200" spc="-8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at</a:t>
            </a:r>
          </a:p>
          <a:p>
            <a:pPr marL="228600" marR="0">
              <a:lnSpc>
                <a:spcPts val="3200"/>
              </a:lnSpc>
              <a:spcBef>
                <a:spcPts val="382"/>
              </a:spcBef>
              <a:spcAft>
                <a:spcPts val="0"/>
              </a:spcAft>
            </a:pP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real</a:t>
            </a:r>
            <a:r>
              <a:rPr dirty="0" sz="3200" spc="-112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time.</a:t>
            </a:r>
            <a:r>
              <a:rPr dirty="0" sz="3200" spc="-87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In</a:t>
            </a:r>
            <a:r>
              <a:rPr dirty="0" sz="3200" spc="-8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this</a:t>
            </a:r>
            <a:r>
              <a:rPr dirty="0" sz="3200" spc="-68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work,</a:t>
            </a:r>
            <a:r>
              <a:rPr dirty="0" sz="3200" spc="-10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we</a:t>
            </a:r>
            <a:r>
              <a:rPr dirty="0" sz="3200" spc="-10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explore</a:t>
            </a:r>
            <a:r>
              <a:rPr dirty="0" sz="3200" spc="-17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the</a:t>
            </a:r>
            <a:r>
              <a:rPr dirty="0" sz="3200" spc="-75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YOLO</a:t>
            </a:r>
            <a:r>
              <a:rPr dirty="0" sz="3200" spc="-225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architecture.</a:t>
            </a:r>
          </a:p>
          <a:p>
            <a:pPr marL="0" marR="0">
              <a:lnSpc>
                <a:spcPts val="3200"/>
              </a:lnSpc>
              <a:spcBef>
                <a:spcPts val="505"/>
              </a:spcBef>
              <a:spcAft>
                <a:spcPts val="0"/>
              </a:spcAft>
            </a:pPr>
            <a:r>
              <a:rPr dirty="0" sz="3250">
                <a:solidFill>
                  <a:srgbClr val="000000"/>
                </a:solidFill>
                <a:latin typeface="VBJCCD+UVNUMW+ArialMT"/>
                <a:cs typeface="VBJCCD+UVNUMW+ArialMT"/>
              </a:rPr>
              <a:t>•</a:t>
            </a:r>
            <a:r>
              <a:rPr dirty="0" sz="3250" spc="-15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Which</a:t>
            </a:r>
            <a:r>
              <a:rPr dirty="0" sz="3200" spc="-75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exhibits</a:t>
            </a:r>
            <a:r>
              <a:rPr dirty="0" sz="3200" spc="-119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a</a:t>
            </a:r>
            <a:r>
              <a:rPr dirty="0" sz="3200" spc="-7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real</a:t>
            </a:r>
            <a:r>
              <a:rPr dirty="0" sz="3200" spc="-112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time</a:t>
            </a:r>
            <a:r>
              <a:rPr dirty="0" sz="3200" spc="-9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object</a:t>
            </a:r>
            <a:r>
              <a:rPr dirty="0" sz="3200" spc="-8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detection</a:t>
            </a:r>
            <a:r>
              <a:rPr dirty="0" sz="3200" spc="-147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and</a:t>
            </a:r>
            <a:r>
              <a:rPr dirty="0" sz="3200" spc="-8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classification</a:t>
            </a:r>
          </a:p>
          <a:p>
            <a:pPr marL="228600" marR="0">
              <a:lnSpc>
                <a:spcPts val="3200"/>
              </a:lnSpc>
              <a:spcBef>
                <a:spcPts val="382"/>
              </a:spcBef>
              <a:spcAft>
                <a:spcPts val="0"/>
              </a:spcAft>
            </a:pP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at</a:t>
            </a:r>
            <a:r>
              <a:rPr dirty="0" sz="3200" spc="-10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around</a:t>
            </a:r>
            <a:r>
              <a:rPr dirty="0" sz="3200" spc="-137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45</a:t>
            </a:r>
            <a:r>
              <a:rPr dirty="0" sz="3200" spc="-6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frames</a:t>
            </a:r>
            <a:r>
              <a:rPr dirty="0" sz="3200" spc="-145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per</a:t>
            </a:r>
            <a:r>
              <a:rPr dirty="0" sz="3200" spc="-86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second.</a:t>
            </a:r>
          </a:p>
          <a:p>
            <a:pPr marL="0" marR="0">
              <a:lnSpc>
                <a:spcPts val="3200"/>
              </a:lnSpc>
              <a:spcBef>
                <a:spcPts val="505"/>
              </a:spcBef>
              <a:spcAft>
                <a:spcPts val="0"/>
              </a:spcAft>
            </a:pPr>
            <a:r>
              <a:rPr dirty="0" sz="3250">
                <a:solidFill>
                  <a:srgbClr val="000000"/>
                </a:solidFill>
                <a:latin typeface="VBJCCD+UVNUMW+ArialMT"/>
                <a:cs typeface="VBJCCD+UVNUMW+ArialMT"/>
              </a:rPr>
              <a:t>•</a:t>
            </a:r>
            <a:r>
              <a:rPr dirty="0" sz="3250" spc="-15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This</a:t>
            </a:r>
            <a:r>
              <a:rPr dirty="0" sz="3200" spc="-7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would</a:t>
            </a:r>
            <a:r>
              <a:rPr dirty="0" sz="3200" spc="-105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be</a:t>
            </a:r>
            <a:r>
              <a:rPr dirty="0" sz="3200" spc="-8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highly</a:t>
            </a:r>
            <a:r>
              <a:rPr dirty="0" sz="3200" spc="-76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suitable</a:t>
            </a:r>
            <a:r>
              <a:rPr dirty="0" sz="3200" spc="-109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for</a:t>
            </a:r>
            <a:r>
              <a:rPr dirty="0" sz="3200" spc="-146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our</a:t>
            </a:r>
            <a:r>
              <a:rPr dirty="0" sz="3200" spc="-82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problem,</a:t>
            </a:r>
            <a:r>
              <a:rPr dirty="0" sz="3200" spc="-136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which</a:t>
            </a:r>
            <a:r>
              <a:rPr dirty="0" sz="3200" spc="-76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requires</a:t>
            </a:r>
          </a:p>
          <a:p>
            <a:pPr marL="228600" marR="0">
              <a:lnSpc>
                <a:spcPts val="3200"/>
              </a:lnSpc>
              <a:spcBef>
                <a:spcPts val="382"/>
              </a:spcBef>
              <a:spcAft>
                <a:spcPts val="0"/>
              </a:spcAft>
            </a:pP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high</a:t>
            </a:r>
            <a:r>
              <a:rPr dirty="0" sz="3200" spc="-8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speed</a:t>
            </a:r>
            <a:r>
              <a:rPr dirty="0" sz="3200" spc="-9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and</a:t>
            </a:r>
            <a:r>
              <a:rPr dirty="0" sz="3200" spc="-8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accuracy.</a:t>
            </a:r>
            <a:r>
              <a:rPr dirty="0" sz="3200" spc="-342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We</a:t>
            </a:r>
            <a:r>
              <a:rPr dirty="0" sz="3200" spc="-19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have</a:t>
            </a:r>
            <a:r>
              <a:rPr dirty="0" sz="3200" spc="-157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developed</a:t>
            </a:r>
            <a:r>
              <a:rPr dirty="0" sz="3200" spc="-13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a</a:t>
            </a:r>
            <a:r>
              <a:rPr dirty="0" sz="3200" spc="-7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YOLO</a:t>
            </a:r>
            <a:r>
              <a:rPr dirty="0" sz="3200" spc="-225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based</a:t>
            </a:r>
          </a:p>
          <a:p>
            <a:pPr marL="228600" marR="0">
              <a:lnSpc>
                <a:spcPts val="3200"/>
              </a:lnSpc>
              <a:spcBef>
                <a:spcPts val="200"/>
              </a:spcBef>
              <a:spcAft>
                <a:spcPts val="0"/>
              </a:spcAft>
            </a:pP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architecture</a:t>
            </a:r>
            <a:r>
              <a:rPr dirty="0" sz="3200" spc="-196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for</a:t>
            </a:r>
            <a:r>
              <a:rPr dirty="0" sz="3200" spc="-146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the</a:t>
            </a:r>
            <a:r>
              <a:rPr dirty="0" sz="3200" spc="-75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traffic</a:t>
            </a:r>
            <a:r>
              <a:rPr dirty="0" sz="3200" spc="-25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sign</a:t>
            </a:r>
            <a:r>
              <a:rPr dirty="0" sz="3200" spc="-8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detection</a:t>
            </a:r>
            <a:r>
              <a:rPr dirty="0" sz="3200" spc="-147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of</a:t>
            </a:r>
            <a:r>
              <a:rPr dirty="0" sz="3200" spc="-74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Robo</a:t>
            </a:r>
            <a:r>
              <a:rPr dirty="0" sz="3200" spc="-139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Flow</a:t>
            </a:r>
          </a:p>
          <a:p>
            <a:pPr marL="228600" marR="0">
              <a:lnSpc>
                <a:spcPts val="3200"/>
              </a:lnSpc>
              <a:spcBef>
                <a:spcPts val="300"/>
              </a:spcBef>
              <a:spcAft>
                <a:spcPts val="0"/>
              </a:spcAft>
            </a:pP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Dataset.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052100" y="5920842"/>
            <a:ext cx="7800987" cy="3429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SMART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NAVIGATION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TOOL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FOR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VISUALLY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IMPAIRED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PEOPLE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1106784" y="6480389"/>
            <a:ext cx="306883" cy="1905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898989"/>
                </a:solidFill>
                <a:latin typeface="Calibri"/>
                <a:cs typeface="Calibri"/>
              </a:rPr>
              <a:t>37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13358" y="6516217"/>
            <a:ext cx="384125" cy="266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43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2834640" y="6583764"/>
            <a:ext cx="4524348" cy="266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IT19008424</a:t>
            </a:r>
            <a:r>
              <a:rPr dirty="0" sz="1800" spc="425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|</a:t>
            </a:r>
            <a:r>
              <a:rPr dirty="0" sz="1800" spc="79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Weragoda</a:t>
            </a:r>
            <a:r>
              <a:rPr dirty="0" sz="1800" spc="-137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W.R.J.M.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|</a:t>
            </a:r>
            <a:r>
              <a:rPr dirty="0" sz="1800" spc="-46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2022-227</a:t>
            </a:r>
          </a:p>
        </p:txBody>
      </p:sp>
    </p:spTree>
  </p:cSld>
  <p:clrMapOvr>
    <a:masterClrMapping/>
  </p:clrMapOvr>
</p:sld>
</file>

<file path=ppt/slides/slide38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3296096" y="412699"/>
            <a:ext cx="5728826" cy="50963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712"/>
              </a:lnSpc>
              <a:spcBef>
                <a:spcPts val="0"/>
              </a:spcBef>
              <a:spcAft>
                <a:spcPts val="0"/>
              </a:spcAft>
            </a:pPr>
            <a:r>
              <a:rPr dirty="0" sz="4000">
                <a:solidFill>
                  <a:srgbClr val="000000"/>
                </a:solidFill>
                <a:latin typeface="RLBKGU+TKVWID+Calibri-Light,Bold"/>
                <a:cs typeface="RLBKGU+TKVWID+Calibri-Light,Bold"/>
              </a:rPr>
              <a:t>Methodology</a:t>
            </a:r>
            <a:r>
              <a:rPr dirty="0" sz="4000" spc="-178">
                <a:solidFill>
                  <a:srgbClr val="000000"/>
                </a:solidFill>
                <a:latin typeface="RLBKGU+TKVWID+Calibri-Light,Bold"/>
                <a:cs typeface="RLBKGU+TKVWID+Calibri-Light,Bold"/>
              </a:rPr>
              <a:t> </a:t>
            </a:r>
            <a:r>
              <a:rPr dirty="0" sz="4000">
                <a:solidFill>
                  <a:srgbClr val="000000"/>
                </a:solidFill>
                <a:latin typeface="RLBKGU+TKVWID+Calibri-Light,Bold"/>
                <a:cs typeface="RLBKGU+TKVWID+Calibri-Light,Bold"/>
              </a:rPr>
              <a:t>Major</a:t>
            </a:r>
            <a:r>
              <a:rPr dirty="0" sz="4000" spc="-176">
                <a:solidFill>
                  <a:srgbClr val="000000"/>
                </a:solidFill>
                <a:latin typeface="RLBKGU+TKVWID+Calibri-Light,Bold"/>
                <a:cs typeface="RLBKGU+TKVWID+Calibri-Light,Bold"/>
              </a:rPr>
              <a:t> </a:t>
            </a:r>
            <a:r>
              <a:rPr dirty="0" sz="4000">
                <a:solidFill>
                  <a:srgbClr val="000000"/>
                </a:solidFill>
                <a:latin typeface="RLBKGU+TKVWID+Calibri-Light,Bold"/>
                <a:cs typeface="RLBKGU+TKVWID+Calibri-Light,Bold"/>
              </a:rPr>
              <a:t>Phases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58800" y="1440452"/>
            <a:ext cx="2756468" cy="45466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850">
                <a:solidFill>
                  <a:srgbClr val="000000"/>
                </a:solidFill>
                <a:latin typeface="VBJCCD+UVNUMW+ArialMT"/>
                <a:cs typeface="VBJCCD+UVNUMW+ArialMT"/>
              </a:rPr>
              <a:t>•</a:t>
            </a:r>
            <a:r>
              <a:rPr dirty="0" sz="2850" spc="9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800">
                <a:solidFill>
                  <a:srgbClr val="000000"/>
                </a:solidFill>
                <a:latin typeface="Calibri"/>
                <a:cs typeface="Calibri"/>
              </a:rPr>
              <a:t>Data</a:t>
            </a:r>
            <a:r>
              <a:rPr dirty="0" sz="2800" spc="-126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800">
                <a:solidFill>
                  <a:srgbClr val="000000"/>
                </a:solidFill>
                <a:latin typeface="Calibri"/>
                <a:cs typeface="Calibri"/>
              </a:rPr>
              <a:t>Processing.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58800" y="1951500"/>
            <a:ext cx="4033406" cy="45466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850">
                <a:solidFill>
                  <a:srgbClr val="000000"/>
                </a:solidFill>
                <a:latin typeface="VBJCCD+UVNUMW+ArialMT"/>
                <a:cs typeface="VBJCCD+UVNUMW+ArialMT"/>
              </a:rPr>
              <a:t>•</a:t>
            </a:r>
            <a:r>
              <a:rPr dirty="0" sz="2850" spc="9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800">
                <a:solidFill>
                  <a:srgbClr val="000000"/>
                </a:solidFill>
                <a:latin typeface="Calibri"/>
                <a:cs typeface="Calibri"/>
              </a:rPr>
              <a:t>Train</a:t>
            </a:r>
            <a:r>
              <a:rPr dirty="0" sz="2800" spc="-30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800">
                <a:solidFill>
                  <a:srgbClr val="000000"/>
                </a:solidFill>
                <a:latin typeface="Calibri"/>
                <a:cs typeface="Calibri"/>
              </a:rPr>
              <a:t>and</a:t>
            </a:r>
            <a:r>
              <a:rPr dirty="0" sz="2800" spc="-62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800">
                <a:solidFill>
                  <a:srgbClr val="000000"/>
                </a:solidFill>
                <a:latin typeface="Calibri"/>
                <a:cs typeface="Calibri"/>
              </a:rPr>
              <a:t>Test</a:t>
            </a:r>
            <a:r>
              <a:rPr dirty="0" sz="2800" spc="-349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800">
                <a:solidFill>
                  <a:srgbClr val="000000"/>
                </a:solidFill>
                <a:latin typeface="Calibri"/>
                <a:cs typeface="Calibri"/>
              </a:rPr>
              <a:t>the</a:t>
            </a:r>
            <a:r>
              <a:rPr dirty="0" sz="2800" spc="-6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800">
                <a:solidFill>
                  <a:srgbClr val="000000"/>
                </a:solidFill>
                <a:latin typeface="Calibri"/>
                <a:cs typeface="Calibri"/>
              </a:rPr>
              <a:t>Model.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58800" y="2462548"/>
            <a:ext cx="4197263" cy="45466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850">
                <a:solidFill>
                  <a:srgbClr val="000000"/>
                </a:solidFill>
                <a:latin typeface="VBJCCD+UVNUMW+ArialMT"/>
                <a:cs typeface="VBJCCD+UVNUMW+ArialMT"/>
              </a:rPr>
              <a:t>•</a:t>
            </a:r>
            <a:r>
              <a:rPr dirty="0" sz="2850" spc="9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800">
                <a:solidFill>
                  <a:srgbClr val="000000"/>
                </a:solidFill>
                <a:latin typeface="Calibri"/>
                <a:cs typeface="Calibri"/>
              </a:rPr>
              <a:t>Modal</a:t>
            </a:r>
            <a:r>
              <a:rPr dirty="0" sz="2800" spc="-6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800">
                <a:solidFill>
                  <a:srgbClr val="000000"/>
                </a:solidFill>
                <a:latin typeface="Calibri"/>
                <a:cs typeface="Calibri"/>
              </a:rPr>
              <a:t>accuracy</a:t>
            </a:r>
            <a:r>
              <a:rPr dirty="0" sz="2800" spc="-112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800">
                <a:solidFill>
                  <a:srgbClr val="000000"/>
                </a:solidFill>
                <a:latin typeface="Calibri"/>
                <a:cs typeface="Calibri"/>
              </a:rPr>
              <a:t>Analysing.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558800" y="2973597"/>
            <a:ext cx="5379430" cy="94780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850">
                <a:solidFill>
                  <a:srgbClr val="000000"/>
                </a:solidFill>
                <a:latin typeface="VBJCCD+UVNUMW+ArialMT"/>
                <a:cs typeface="VBJCCD+UVNUMW+ArialMT"/>
              </a:rPr>
              <a:t>•</a:t>
            </a:r>
            <a:r>
              <a:rPr dirty="0" sz="2850" spc="9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800">
                <a:solidFill>
                  <a:srgbClr val="000000"/>
                </a:solidFill>
                <a:latin typeface="Calibri"/>
                <a:cs typeface="Calibri"/>
              </a:rPr>
              <a:t>Make</a:t>
            </a:r>
            <a:r>
              <a:rPr dirty="0" sz="2800" spc="-152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800">
                <a:solidFill>
                  <a:srgbClr val="000000"/>
                </a:solidFill>
                <a:latin typeface="Calibri"/>
                <a:cs typeface="Calibri"/>
              </a:rPr>
              <a:t>decisions</a:t>
            </a:r>
            <a:r>
              <a:rPr dirty="0" sz="2800" spc="-5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800">
                <a:solidFill>
                  <a:srgbClr val="000000"/>
                </a:solidFill>
                <a:latin typeface="Calibri"/>
                <a:cs typeface="Calibri"/>
              </a:rPr>
              <a:t>using</a:t>
            </a:r>
            <a:r>
              <a:rPr dirty="0" sz="2800" spc="-6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800">
                <a:solidFill>
                  <a:srgbClr val="000000"/>
                </a:solidFill>
                <a:latin typeface="Calibri"/>
                <a:cs typeface="Calibri"/>
              </a:rPr>
              <a:t>Output</a:t>
            </a:r>
            <a:r>
              <a:rPr dirty="0" sz="2800" spc="-52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800">
                <a:solidFill>
                  <a:srgbClr val="000000"/>
                </a:solidFill>
                <a:latin typeface="Calibri"/>
                <a:cs typeface="Calibri"/>
              </a:rPr>
              <a:t>data.</a:t>
            </a:r>
          </a:p>
          <a:p>
            <a:pPr marL="0" marR="0">
              <a:lnSpc>
                <a:spcPts val="2800"/>
              </a:lnSpc>
              <a:spcBef>
                <a:spcPts val="602"/>
              </a:spcBef>
              <a:spcAft>
                <a:spcPts val="0"/>
              </a:spcAft>
            </a:pPr>
            <a:r>
              <a:rPr dirty="0" sz="2850">
                <a:solidFill>
                  <a:srgbClr val="000000"/>
                </a:solidFill>
                <a:latin typeface="VBJCCD+UVNUMW+ArialMT"/>
                <a:cs typeface="VBJCCD+UVNUMW+ArialMT"/>
              </a:rPr>
              <a:t>•</a:t>
            </a:r>
            <a:r>
              <a:rPr dirty="0" sz="2850" spc="9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800">
                <a:solidFill>
                  <a:srgbClr val="000000"/>
                </a:solidFill>
                <a:latin typeface="Calibri"/>
                <a:cs typeface="Calibri"/>
              </a:rPr>
              <a:t>Notify</a:t>
            </a:r>
            <a:r>
              <a:rPr dirty="0" sz="2800" spc="-77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800">
                <a:solidFill>
                  <a:srgbClr val="000000"/>
                </a:solidFill>
                <a:latin typeface="Calibri"/>
                <a:cs typeface="Calibri"/>
              </a:rPr>
              <a:t>User</a:t>
            </a:r>
            <a:r>
              <a:rPr dirty="0" sz="2800" spc="-62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800">
                <a:solidFill>
                  <a:srgbClr val="000000"/>
                </a:solidFill>
                <a:latin typeface="Calibri"/>
                <a:cs typeface="Calibri"/>
              </a:rPr>
              <a:t>via</a:t>
            </a:r>
            <a:r>
              <a:rPr dirty="0" sz="2800" spc="-72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800">
                <a:solidFill>
                  <a:srgbClr val="000000"/>
                </a:solidFill>
                <a:latin typeface="Calibri"/>
                <a:cs typeface="Calibri"/>
              </a:rPr>
              <a:t>Voice</a:t>
            </a:r>
            <a:r>
              <a:rPr dirty="0" sz="2800" spc="-187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800">
                <a:solidFill>
                  <a:srgbClr val="000000"/>
                </a:solidFill>
                <a:latin typeface="Calibri"/>
                <a:cs typeface="Calibri"/>
              </a:rPr>
              <a:t>Notifications.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2052100" y="5920842"/>
            <a:ext cx="7800987" cy="3429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SMART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NAVIGATION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TOOL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FOR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VISUALLY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IMPAIRED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PEOPLE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1106784" y="6480389"/>
            <a:ext cx="306883" cy="1905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898989"/>
                </a:solidFill>
                <a:latin typeface="Calibri"/>
                <a:cs typeface="Calibri"/>
              </a:rPr>
              <a:t>38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213358" y="6516217"/>
            <a:ext cx="384125" cy="266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44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2834640" y="6583764"/>
            <a:ext cx="4524348" cy="266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IT19008424</a:t>
            </a:r>
            <a:r>
              <a:rPr dirty="0" sz="1800" spc="425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|</a:t>
            </a:r>
            <a:r>
              <a:rPr dirty="0" sz="1800" spc="79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Weragoda</a:t>
            </a:r>
            <a:r>
              <a:rPr dirty="0" sz="1800" spc="-137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W.R.J.M.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|</a:t>
            </a:r>
            <a:r>
              <a:rPr dirty="0" sz="1800" spc="-46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2022-227</a:t>
            </a:r>
          </a:p>
        </p:txBody>
      </p:sp>
    </p:spTree>
  </p:cSld>
  <p:clrMapOvr>
    <a:masterClrMapping/>
  </p:clrMapOvr>
</p:sld>
</file>

<file path=ppt/slides/slide39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632757" y="603488"/>
            <a:ext cx="3502025" cy="5461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000"/>
              </a:lnSpc>
              <a:spcBef>
                <a:spcPts val="0"/>
              </a:spcBef>
              <a:spcAft>
                <a:spcPts val="0"/>
              </a:spcAft>
            </a:pPr>
            <a:r>
              <a:rPr dirty="0" sz="4000">
                <a:solidFill>
                  <a:srgbClr val="000000"/>
                </a:solidFill>
                <a:latin typeface="Calibri"/>
                <a:cs typeface="Calibri"/>
              </a:rPr>
              <a:t>METHODOLOGY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257272" y="1917230"/>
            <a:ext cx="1248630" cy="266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Component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833371" y="4236245"/>
            <a:ext cx="1896109" cy="5461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Alternative</a:t>
            </a:r>
            <a:r>
              <a:rPr dirty="0" sz="1800" spc="-99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System</a:t>
            </a:r>
          </a:p>
          <a:p>
            <a:pPr marL="531352" marR="0">
              <a:lnSpc>
                <a:spcPts val="1800"/>
              </a:lnSpc>
              <a:spcBef>
                <a:spcPts val="40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dirty="0" sz="1800" spc="-8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APS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7410741" y="4236245"/>
            <a:ext cx="1150304" cy="5461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Traffic</a:t>
            </a:r>
            <a:r>
              <a:rPr dirty="0" sz="1800" spc="-258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Sign</a:t>
            </a:r>
          </a:p>
          <a:p>
            <a:pPr marL="46042" marR="0">
              <a:lnSpc>
                <a:spcPts val="1800"/>
              </a:lnSpc>
              <a:spcBef>
                <a:spcPts val="40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Detection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1106784" y="6480389"/>
            <a:ext cx="306883" cy="1905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898989"/>
                </a:solidFill>
                <a:latin typeface="Calibri"/>
                <a:cs typeface="Calibri"/>
              </a:rPr>
              <a:t>39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656715" y="385705"/>
            <a:ext cx="4596872" cy="45499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282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 b="1">
                <a:solidFill>
                  <a:srgbClr val="92224a"/>
                </a:solidFill>
                <a:latin typeface="Cambria"/>
                <a:cs typeface="Cambria"/>
              </a:rPr>
              <a:t>Overall</a:t>
            </a:r>
            <a:r>
              <a:rPr dirty="0" sz="2800" b="1">
                <a:solidFill>
                  <a:srgbClr val="92224a"/>
                </a:solidFill>
                <a:latin typeface="Cambria"/>
                <a:cs typeface="Cambria"/>
              </a:rPr>
              <a:t> </a:t>
            </a:r>
            <a:r>
              <a:rPr dirty="0" sz="2800" b="1">
                <a:solidFill>
                  <a:srgbClr val="92224a"/>
                </a:solidFill>
                <a:latin typeface="Cambria"/>
                <a:cs typeface="Cambria"/>
              </a:rPr>
              <a:t>Project</a:t>
            </a:r>
            <a:r>
              <a:rPr dirty="0" sz="2800" b="1">
                <a:solidFill>
                  <a:srgbClr val="92224a"/>
                </a:solidFill>
                <a:latin typeface="Cambria"/>
                <a:cs typeface="Cambria"/>
              </a:rPr>
              <a:t> </a:t>
            </a:r>
            <a:r>
              <a:rPr dirty="0" sz="2800" b="1">
                <a:solidFill>
                  <a:srgbClr val="92224a"/>
                </a:solidFill>
                <a:latin typeface="Cambria"/>
                <a:cs typeface="Cambria"/>
              </a:rPr>
              <a:t>Description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88627" y="1203009"/>
            <a:ext cx="10076513" cy="38358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656"/>
              </a:lnSpc>
              <a:spcBef>
                <a:spcPts val="0"/>
              </a:spcBef>
              <a:spcAft>
                <a:spcPts val="0"/>
              </a:spcAft>
            </a:pPr>
            <a:r>
              <a:rPr dirty="0" sz="2450">
                <a:solidFill>
                  <a:srgbClr val="000000"/>
                </a:solidFill>
                <a:latin typeface="TMDVBA+IKNIOJ+Wingdings-Regular"/>
                <a:cs typeface="TMDVBA+IKNIOJ+Wingdings-Regular"/>
              </a:rPr>
              <a:t>Ø</a:t>
            </a:r>
            <a:r>
              <a:rPr dirty="0" sz="2450" spc="144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We</a:t>
            </a:r>
            <a:r>
              <a:rPr dirty="0" sz="2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are</a:t>
            </a:r>
            <a:r>
              <a:rPr dirty="0" sz="2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implementing</a:t>
            </a:r>
            <a:r>
              <a:rPr dirty="0" sz="2400" spc="-14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a</a:t>
            </a:r>
            <a:r>
              <a:rPr dirty="0" sz="2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system</a:t>
            </a:r>
            <a:r>
              <a:rPr dirty="0" sz="2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which</a:t>
            </a:r>
            <a:r>
              <a:rPr dirty="0" sz="2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can</a:t>
            </a:r>
            <a:r>
              <a:rPr dirty="0" sz="2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be</a:t>
            </a:r>
            <a:r>
              <a:rPr dirty="0" sz="2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used</a:t>
            </a:r>
            <a:r>
              <a:rPr dirty="0" sz="2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as</a:t>
            </a:r>
            <a:r>
              <a:rPr dirty="0" sz="2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a</a:t>
            </a:r>
            <a:r>
              <a:rPr dirty="0" sz="2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guide</a:t>
            </a:r>
            <a:r>
              <a:rPr dirty="0" sz="2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for</a:t>
            </a:r>
            <a:r>
              <a:rPr dirty="0" sz="2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those</a:t>
            </a:r>
            <a:r>
              <a:rPr dirty="0" sz="2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who</a:t>
            </a:r>
            <a:r>
              <a:rPr dirty="0" sz="2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are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731527" y="1577236"/>
            <a:ext cx="2807347" cy="37549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656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visually</a:t>
            </a:r>
            <a:r>
              <a:rPr dirty="0" sz="2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handicapped.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388627" y="2300289"/>
            <a:ext cx="9616096" cy="38358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656"/>
              </a:lnSpc>
              <a:spcBef>
                <a:spcPts val="0"/>
              </a:spcBef>
              <a:spcAft>
                <a:spcPts val="0"/>
              </a:spcAft>
            </a:pPr>
            <a:r>
              <a:rPr dirty="0" sz="2450">
                <a:solidFill>
                  <a:srgbClr val="000000"/>
                </a:solidFill>
                <a:latin typeface="TMDVBA+IKNIOJ+Wingdings-Regular"/>
                <a:cs typeface="TMDVBA+IKNIOJ+Wingdings-Regular"/>
              </a:rPr>
              <a:t>Ø</a:t>
            </a:r>
            <a:r>
              <a:rPr dirty="0" sz="2450" spc="144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Through</a:t>
            </a:r>
            <a:r>
              <a:rPr dirty="0" sz="2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our</a:t>
            </a:r>
            <a:r>
              <a:rPr dirty="0" sz="2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application</a:t>
            </a:r>
            <a:r>
              <a:rPr dirty="0" sz="2400" spc="-1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for</a:t>
            </a:r>
            <a:r>
              <a:rPr dirty="0" sz="2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visually</a:t>
            </a:r>
            <a:r>
              <a:rPr dirty="0" sz="2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impaired</a:t>
            </a:r>
            <a:r>
              <a:rPr dirty="0" sz="2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people,</a:t>
            </a:r>
            <a:r>
              <a:rPr dirty="0" sz="2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we</a:t>
            </a:r>
            <a:r>
              <a:rPr dirty="0" sz="2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are</a:t>
            </a:r>
            <a:r>
              <a:rPr dirty="0" sz="2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attempting</a:t>
            </a:r>
            <a:r>
              <a:rPr dirty="0" sz="2400" spc="-1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to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731526" y="2674515"/>
            <a:ext cx="3212934" cy="37549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656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improve</a:t>
            </a:r>
            <a:r>
              <a:rPr dirty="0" sz="2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self-sufficiency.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388627" y="3397568"/>
            <a:ext cx="10063263" cy="110942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656"/>
              </a:lnSpc>
              <a:spcBef>
                <a:spcPts val="0"/>
              </a:spcBef>
              <a:spcAft>
                <a:spcPts val="0"/>
              </a:spcAft>
            </a:pPr>
            <a:r>
              <a:rPr dirty="0" sz="2450">
                <a:solidFill>
                  <a:srgbClr val="000000"/>
                </a:solidFill>
                <a:latin typeface="TMDVBA+IKNIOJ+Wingdings-Regular"/>
                <a:cs typeface="TMDVBA+IKNIOJ+Wingdings-Regular"/>
              </a:rPr>
              <a:t>Ø</a:t>
            </a:r>
            <a:r>
              <a:rPr dirty="0" sz="2450" spc="144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The</a:t>
            </a:r>
            <a:r>
              <a:rPr dirty="0" sz="2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key</a:t>
            </a:r>
            <a:r>
              <a:rPr dirty="0" sz="2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features</a:t>
            </a:r>
            <a:r>
              <a:rPr dirty="0" sz="2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that</a:t>
            </a:r>
            <a:r>
              <a:rPr dirty="0" sz="2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we</a:t>
            </a:r>
            <a:r>
              <a:rPr dirty="0" sz="2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intend</a:t>
            </a:r>
            <a:r>
              <a:rPr dirty="0" sz="2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to</a:t>
            </a:r>
            <a:r>
              <a:rPr dirty="0" sz="2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implement</a:t>
            </a:r>
            <a:r>
              <a:rPr dirty="0" sz="2400" spc="-12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through</a:t>
            </a:r>
            <a:r>
              <a:rPr dirty="0" sz="2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our</a:t>
            </a:r>
            <a:r>
              <a:rPr dirty="0" sz="2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application</a:t>
            </a:r>
            <a:r>
              <a:rPr dirty="0" sz="2400" spc="-1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are</a:t>
            </a:r>
            <a:r>
              <a:rPr dirty="0" sz="2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walk</a:t>
            </a:r>
          </a:p>
          <a:p>
            <a:pPr marL="342900" marR="0">
              <a:lnSpc>
                <a:spcPts val="2656"/>
              </a:lnSpc>
              <a:spcBef>
                <a:spcPts val="151"/>
              </a:spcBef>
              <a:spcAft>
                <a:spcPts val="0"/>
              </a:spcAft>
            </a:pPr>
            <a:r>
              <a:rPr dirty="0" sz="24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lane</a:t>
            </a:r>
            <a:r>
              <a:rPr dirty="0" sz="2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detection,</a:t>
            </a:r>
            <a:r>
              <a:rPr dirty="0" sz="2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road</a:t>
            </a:r>
            <a:r>
              <a:rPr dirty="0" sz="2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sign</a:t>
            </a:r>
            <a:r>
              <a:rPr dirty="0" sz="2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detection</a:t>
            </a:r>
            <a:r>
              <a:rPr dirty="0" sz="2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with</a:t>
            </a:r>
            <a:r>
              <a:rPr dirty="0" sz="2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APS</a:t>
            </a:r>
            <a:r>
              <a:rPr dirty="0" sz="2400" spc="1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system,</a:t>
            </a:r>
            <a:r>
              <a:rPr dirty="0" sz="2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surface</a:t>
            </a:r>
            <a:r>
              <a:rPr dirty="0" sz="2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and</a:t>
            </a:r>
            <a:r>
              <a:rPr dirty="0" sz="2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pothole</a:t>
            </a:r>
          </a:p>
          <a:p>
            <a:pPr marL="342900" marR="0">
              <a:lnSpc>
                <a:spcPts val="2656"/>
              </a:lnSpc>
              <a:spcBef>
                <a:spcPts val="200"/>
              </a:spcBef>
              <a:spcAft>
                <a:spcPts val="0"/>
              </a:spcAft>
            </a:pPr>
            <a:r>
              <a:rPr dirty="0" sz="24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detection</a:t>
            </a:r>
            <a:r>
              <a:rPr dirty="0" sz="2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with</a:t>
            </a:r>
            <a:r>
              <a:rPr dirty="0" sz="2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obstacle</a:t>
            </a:r>
            <a:r>
              <a:rPr dirty="0" sz="2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detection,</a:t>
            </a:r>
            <a:r>
              <a:rPr dirty="0" sz="2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and</a:t>
            </a:r>
            <a:r>
              <a:rPr dirty="0" sz="2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relative</a:t>
            </a:r>
            <a:r>
              <a:rPr dirty="0" sz="2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face</a:t>
            </a:r>
            <a:r>
              <a:rPr dirty="0" sz="2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recognition.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388627" y="4860609"/>
            <a:ext cx="9938156" cy="38358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656"/>
              </a:lnSpc>
              <a:spcBef>
                <a:spcPts val="0"/>
              </a:spcBef>
              <a:spcAft>
                <a:spcPts val="0"/>
              </a:spcAft>
            </a:pPr>
            <a:r>
              <a:rPr dirty="0" sz="2450">
                <a:solidFill>
                  <a:srgbClr val="000000"/>
                </a:solidFill>
                <a:latin typeface="TMDVBA+IKNIOJ+Wingdings-Regular"/>
                <a:cs typeface="TMDVBA+IKNIOJ+Wingdings-Regular"/>
              </a:rPr>
              <a:t>Ø</a:t>
            </a:r>
            <a:r>
              <a:rPr dirty="0" sz="2450" spc="144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These</a:t>
            </a:r>
            <a:r>
              <a:rPr dirty="0" sz="2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features</a:t>
            </a:r>
            <a:r>
              <a:rPr dirty="0" sz="2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have</a:t>
            </a:r>
            <a:r>
              <a:rPr dirty="0" sz="2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been</a:t>
            </a:r>
            <a:r>
              <a:rPr dirty="0" sz="2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implemented</a:t>
            </a:r>
            <a:r>
              <a:rPr dirty="0" sz="2400" spc="-1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with</a:t>
            </a:r>
            <a:r>
              <a:rPr dirty="0" sz="2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the</a:t>
            </a:r>
            <a:r>
              <a:rPr dirty="0" sz="2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help</a:t>
            </a:r>
            <a:r>
              <a:rPr dirty="0" sz="2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of</a:t>
            </a:r>
            <a:r>
              <a:rPr dirty="0" sz="2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image</a:t>
            </a:r>
            <a:r>
              <a:rPr dirty="0" sz="2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processing</a:t>
            </a:r>
            <a:r>
              <a:rPr dirty="0" sz="2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and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731526" y="5234835"/>
            <a:ext cx="2332697" cy="37549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656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machine</a:t>
            </a:r>
            <a:r>
              <a:rPr dirty="0" sz="2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learning.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4754898" y="5890362"/>
            <a:ext cx="2801627" cy="3429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SMART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NAVIGATION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213358" y="6516217"/>
            <a:ext cx="384125" cy="266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04</a:t>
            </a:r>
          </a:p>
        </p:txBody>
      </p:sp>
    </p:spTree>
  </p:cSld>
  <p:clrMapOvr>
    <a:masterClrMapping/>
  </p:clrMapOvr>
</p:sld>
</file>

<file path=ppt/slides/slide40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3296096" y="412699"/>
            <a:ext cx="5728826" cy="50963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712"/>
              </a:lnSpc>
              <a:spcBef>
                <a:spcPts val="0"/>
              </a:spcBef>
              <a:spcAft>
                <a:spcPts val="0"/>
              </a:spcAft>
            </a:pPr>
            <a:r>
              <a:rPr dirty="0" sz="4000" strike="sngStrike">
                <a:solidFill>
                  <a:srgbClr val="000000"/>
                </a:solidFill>
                <a:latin typeface="RLBKGU+TKVWID+Calibri-Light,Bold"/>
                <a:cs typeface="RLBKGU+TKVWID+Calibri-Light,Bold"/>
              </a:rPr>
              <a:t>Methodology</a:t>
            </a:r>
            <a:r>
              <a:rPr dirty="0" sz="4000" spc="-178">
                <a:solidFill>
                  <a:srgbClr val="000000"/>
                </a:solidFill>
                <a:latin typeface="RLBKGU+TKVWID+Calibri-Light,Bold"/>
                <a:cs typeface="RLBKGU+TKVWID+Calibri-Light,Bold"/>
              </a:rPr>
              <a:t> </a:t>
            </a:r>
            <a:r>
              <a:rPr dirty="0" sz="4000" strike="sngStrike">
                <a:solidFill>
                  <a:srgbClr val="000000"/>
                </a:solidFill>
                <a:latin typeface="RLBKGU+TKVWID+Calibri-Light,Bold"/>
                <a:cs typeface="RLBKGU+TKVWID+Calibri-Light,Bold"/>
              </a:rPr>
              <a:t>Major</a:t>
            </a:r>
            <a:r>
              <a:rPr dirty="0" sz="4000" spc="-176">
                <a:solidFill>
                  <a:srgbClr val="000000"/>
                </a:solidFill>
                <a:latin typeface="RLBKGU+TKVWID+Calibri-Light,Bold"/>
                <a:cs typeface="RLBKGU+TKVWID+Calibri-Light,Bold"/>
              </a:rPr>
              <a:t> </a:t>
            </a:r>
            <a:r>
              <a:rPr dirty="0" sz="4000" strike="sngStrike">
                <a:solidFill>
                  <a:srgbClr val="000000"/>
                </a:solidFill>
                <a:latin typeface="RLBKGU+TKVWID+Calibri-Light,Bold"/>
                <a:cs typeface="RLBKGU+TKVWID+Calibri-Light,Bold"/>
              </a:rPr>
              <a:t>Phases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58800" y="1625296"/>
            <a:ext cx="2790140" cy="393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000000"/>
                </a:solidFill>
                <a:latin typeface="Calibri"/>
                <a:cs typeface="Calibri"/>
              </a:rPr>
              <a:t>1.</a:t>
            </a:r>
            <a:r>
              <a:rPr dirty="0" sz="2800" spc="-5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800">
                <a:solidFill>
                  <a:srgbClr val="000000"/>
                </a:solidFill>
                <a:latin typeface="Calibri"/>
                <a:cs typeface="Calibri"/>
              </a:rPr>
              <a:t>Data</a:t>
            </a:r>
            <a:r>
              <a:rPr dirty="0" sz="2800" spc="-126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800">
                <a:solidFill>
                  <a:srgbClr val="000000"/>
                </a:solidFill>
                <a:latin typeface="Calibri"/>
                <a:cs typeface="Calibri"/>
              </a:rPr>
              <a:t>Processing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58800" y="2136344"/>
            <a:ext cx="9342119" cy="774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000000"/>
                </a:solidFill>
                <a:latin typeface="Calibri"/>
                <a:cs typeface="Calibri"/>
              </a:rPr>
              <a:t>First</a:t>
            </a:r>
            <a:r>
              <a:rPr dirty="0" sz="2800" spc="-14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800">
                <a:solidFill>
                  <a:srgbClr val="000000"/>
                </a:solidFill>
                <a:latin typeface="Calibri"/>
                <a:cs typeface="Calibri"/>
              </a:rPr>
              <a:t>we</a:t>
            </a:r>
            <a:r>
              <a:rPr dirty="0" sz="2800" spc="-9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800">
                <a:solidFill>
                  <a:srgbClr val="000000"/>
                </a:solidFill>
                <a:latin typeface="Calibri"/>
                <a:cs typeface="Calibri"/>
              </a:rPr>
              <a:t>used</a:t>
            </a:r>
            <a:r>
              <a:rPr dirty="0" sz="2800" spc="-56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800">
                <a:solidFill>
                  <a:srgbClr val="000000"/>
                </a:solidFill>
                <a:latin typeface="Calibri"/>
                <a:cs typeface="Calibri"/>
              </a:rPr>
              <a:t>a</a:t>
            </a:r>
            <a:r>
              <a:rPr dirty="0" sz="2800" spc="-7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800">
                <a:solidFill>
                  <a:srgbClr val="000000"/>
                </a:solidFill>
                <a:latin typeface="Calibri"/>
                <a:cs typeface="Calibri"/>
              </a:rPr>
              <a:t>data</a:t>
            </a:r>
            <a:r>
              <a:rPr dirty="0" sz="2800" spc="-125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800">
                <a:solidFill>
                  <a:srgbClr val="000000"/>
                </a:solidFill>
                <a:latin typeface="Calibri"/>
                <a:cs typeface="Calibri"/>
              </a:rPr>
              <a:t>set</a:t>
            </a:r>
            <a:r>
              <a:rPr dirty="0" sz="2800" spc="-8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800">
                <a:solidFill>
                  <a:srgbClr val="000000"/>
                </a:solidFill>
                <a:latin typeface="Calibri"/>
                <a:cs typeface="Calibri"/>
              </a:rPr>
              <a:t>which</a:t>
            </a:r>
            <a:r>
              <a:rPr dirty="0" sz="2800" spc="-5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800">
                <a:solidFill>
                  <a:srgbClr val="000000"/>
                </a:solidFill>
                <a:latin typeface="Calibri"/>
                <a:cs typeface="Calibri"/>
              </a:rPr>
              <a:t>is</a:t>
            </a:r>
            <a:r>
              <a:rPr dirty="0" sz="2800" spc="-62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800">
                <a:solidFill>
                  <a:srgbClr val="000000"/>
                </a:solidFill>
                <a:latin typeface="Calibri"/>
                <a:cs typeface="Calibri"/>
              </a:rPr>
              <a:t>manually</a:t>
            </a:r>
            <a:r>
              <a:rPr dirty="0" sz="2800" spc="-74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800">
                <a:solidFill>
                  <a:srgbClr val="000000"/>
                </a:solidFill>
                <a:latin typeface="Calibri"/>
                <a:cs typeface="Calibri"/>
              </a:rPr>
              <a:t>collected</a:t>
            </a:r>
            <a:r>
              <a:rPr dirty="0" sz="2800" spc="-116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800">
                <a:solidFill>
                  <a:srgbClr val="000000"/>
                </a:solidFill>
                <a:latin typeface="Calibri"/>
                <a:cs typeface="Calibri"/>
              </a:rPr>
              <a:t>by</a:t>
            </a:r>
            <a:r>
              <a:rPr dirty="0" sz="2800" spc="-8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800">
                <a:solidFill>
                  <a:srgbClr val="000000"/>
                </a:solidFill>
                <a:latin typeface="Calibri"/>
                <a:cs typeface="Calibri"/>
              </a:rPr>
              <a:t>us.</a:t>
            </a:r>
            <a:r>
              <a:rPr dirty="0" sz="2800" spc="-5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800">
                <a:solidFill>
                  <a:srgbClr val="000000"/>
                </a:solidFill>
                <a:latin typeface="Calibri"/>
                <a:cs typeface="Calibri"/>
              </a:rPr>
              <a:t>But</a:t>
            </a:r>
            <a:r>
              <a:rPr dirty="0" sz="2800" spc="-56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800">
                <a:solidFill>
                  <a:srgbClr val="000000"/>
                </a:solidFill>
                <a:latin typeface="Calibri"/>
                <a:cs typeface="Calibri"/>
              </a:rPr>
              <a:t>it</a:t>
            </a:r>
          </a:p>
          <a:p>
            <a:pPr marL="0" marR="0">
              <a:lnSpc>
                <a:spcPts val="2800"/>
              </a:lnSpc>
              <a:spcBef>
                <a:spcPts val="200"/>
              </a:spcBef>
              <a:spcAft>
                <a:spcPts val="0"/>
              </a:spcAft>
            </a:pPr>
            <a:r>
              <a:rPr dirty="0" sz="2800">
                <a:solidFill>
                  <a:srgbClr val="000000"/>
                </a:solidFill>
                <a:latin typeface="Calibri"/>
                <a:cs typeface="Calibri"/>
              </a:rPr>
              <a:t>wasn’t</a:t>
            </a:r>
            <a:r>
              <a:rPr dirty="0" sz="2800" spc="-88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800">
                <a:solidFill>
                  <a:srgbClr val="000000"/>
                </a:solidFill>
                <a:latin typeface="Calibri"/>
                <a:cs typeface="Calibri"/>
              </a:rPr>
              <a:t>sufficient</a:t>
            </a:r>
            <a:r>
              <a:rPr dirty="0" sz="2800" spc="-182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800">
                <a:solidFill>
                  <a:srgbClr val="000000"/>
                </a:solidFill>
                <a:latin typeface="Calibri"/>
                <a:cs typeface="Calibri"/>
              </a:rPr>
              <a:t>for</a:t>
            </a:r>
            <a:r>
              <a:rPr dirty="0" sz="2800" spc="-132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800">
                <a:solidFill>
                  <a:srgbClr val="000000"/>
                </a:solidFill>
                <a:latin typeface="Calibri"/>
                <a:cs typeface="Calibri"/>
              </a:rPr>
              <a:t>the</a:t>
            </a:r>
            <a:r>
              <a:rPr dirty="0" sz="2800" spc="-62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800">
                <a:solidFill>
                  <a:srgbClr val="000000"/>
                </a:solidFill>
                <a:latin typeface="Calibri"/>
                <a:cs typeface="Calibri"/>
              </a:rPr>
              <a:t>implementation.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58800" y="3031439"/>
            <a:ext cx="9032554" cy="901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000000"/>
                </a:solidFill>
                <a:latin typeface="Calibri"/>
                <a:cs typeface="Calibri"/>
              </a:rPr>
              <a:t>Then</a:t>
            </a:r>
            <a:r>
              <a:rPr dirty="0" sz="2800" spc="-62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800">
                <a:solidFill>
                  <a:srgbClr val="000000"/>
                </a:solidFill>
                <a:latin typeface="Calibri"/>
                <a:cs typeface="Calibri"/>
              </a:rPr>
              <a:t>we</a:t>
            </a:r>
            <a:r>
              <a:rPr dirty="0" sz="2800" spc="-9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800">
                <a:solidFill>
                  <a:srgbClr val="000000"/>
                </a:solidFill>
                <a:latin typeface="Calibri"/>
                <a:cs typeface="Calibri"/>
              </a:rPr>
              <a:t>used</a:t>
            </a:r>
            <a:r>
              <a:rPr dirty="0" sz="2800" spc="-56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800">
                <a:solidFill>
                  <a:srgbClr val="000000"/>
                </a:solidFill>
                <a:latin typeface="Calibri"/>
                <a:cs typeface="Calibri"/>
              </a:rPr>
              <a:t>an</a:t>
            </a:r>
            <a:r>
              <a:rPr dirty="0" sz="2800" spc="-68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800">
                <a:solidFill>
                  <a:srgbClr val="000000"/>
                </a:solidFill>
                <a:latin typeface="Calibri"/>
                <a:cs typeface="Calibri"/>
              </a:rPr>
              <a:t>another</a:t>
            </a:r>
            <a:r>
              <a:rPr dirty="0" sz="2800" spc="-6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800">
                <a:solidFill>
                  <a:srgbClr val="000000"/>
                </a:solidFill>
                <a:latin typeface="Calibri"/>
                <a:cs typeface="Calibri"/>
              </a:rPr>
              <a:t>data</a:t>
            </a:r>
            <a:r>
              <a:rPr dirty="0" sz="2800" spc="-125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800">
                <a:solidFill>
                  <a:srgbClr val="000000"/>
                </a:solidFill>
                <a:latin typeface="Calibri"/>
                <a:cs typeface="Calibri"/>
              </a:rPr>
              <a:t>set</a:t>
            </a:r>
            <a:r>
              <a:rPr dirty="0" sz="2800" spc="-8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800">
                <a:solidFill>
                  <a:srgbClr val="000000"/>
                </a:solidFill>
                <a:latin typeface="Calibri"/>
                <a:cs typeface="Calibri"/>
              </a:rPr>
              <a:t>which</a:t>
            </a:r>
            <a:r>
              <a:rPr dirty="0" sz="2800" spc="-5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800">
                <a:solidFill>
                  <a:srgbClr val="000000"/>
                </a:solidFill>
                <a:latin typeface="Calibri"/>
                <a:cs typeface="Calibri"/>
              </a:rPr>
              <a:t>is</a:t>
            </a:r>
            <a:r>
              <a:rPr dirty="0" sz="2800" spc="-62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800">
                <a:solidFill>
                  <a:srgbClr val="000000"/>
                </a:solidFill>
                <a:latin typeface="Calibri"/>
                <a:cs typeface="Calibri"/>
              </a:rPr>
              <a:t>on</a:t>
            </a:r>
            <a:r>
              <a:rPr dirty="0" sz="2800" spc="-62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800">
                <a:solidFill>
                  <a:srgbClr val="000000"/>
                </a:solidFill>
                <a:latin typeface="Calibri"/>
                <a:cs typeface="Calibri"/>
              </a:rPr>
              <a:t>Robo</a:t>
            </a:r>
            <a:r>
              <a:rPr dirty="0" sz="2800" spc="-112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800">
                <a:solidFill>
                  <a:srgbClr val="000000"/>
                </a:solidFill>
                <a:latin typeface="Calibri"/>
                <a:cs typeface="Calibri"/>
              </a:rPr>
              <a:t>Flow</a:t>
            </a:r>
            <a:r>
              <a:rPr dirty="0" sz="2800" spc="-8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800">
                <a:solidFill>
                  <a:srgbClr val="000000"/>
                </a:solidFill>
                <a:latin typeface="Calibri"/>
                <a:cs typeface="Calibri"/>
              </a:rPr>
              <a:t>site.</a:t>
            </a:r>
          </a:p>
          <a:p>
            <a:pPr marL="0" marR="0">
              <a:lnSpc>
                <a:spcPts val="2800"/>
              </a:lnSpc>
              <a:spcBef>
                <a:spcPts val="1200"/>
              </a:spcBef>
              <a:spcAft>
                <a:spcPts val="0"/>
              </a:spcAft>
            </a:pPr>
            <a:r>
              <a:rPr dirty="0" sz="2800">
                <a:solidFill>
                  <a:srgbClr val="000000"/>
                </a:solidFill>
                <a:latin typeface="Calibri"/>
                <a:cs typeface="Calibri"/>
              </a:rPr>
              <a:t>This</a:t>
            </a:r>
            <a:r>
              <a:rPr dirty="0" sz="2800" spc="-6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800">
                <a:solidFill>
                  <a:srgbClr val="000000"/>
                </a:solidFill>
                <a:latin typeface="Calibri"/>
                <a:cs typeface="Calibri"/>
              </a:rPr>
              <a:t>data</a:t>
            </a:r>
            <a:r>
              <a:rPr dirty="0" sz="2800" spc="-125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800">
                <a:solidFill>
                  <a:srgbClr val="000000"/>
                </a:solidFill>
                <a:latin typeface="Calibri"/>
                <a:cs typeface="Calibri"/>
              </a:rPr>
              <a:t>set</a:t>
            </a:r>
            <a:r>
              <a:rPr dirty="0" sz="2800" spc="-8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800">
                <a:solidFill>
                  <a:srgbClr val="000000"/>
                </a:solidFill>
                <a:latin typeface="Calibri"/>
                <a:cs typeface="Calibri"/>
              </a:rPr>
              <a:t>contains</a:t>
            </a:r>
            <a:r>
              <a:rPr dirty="0" sz="2800" spc="-13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800">
                <a:solidFill>
                  <a:srgbClr val="000000"/>
                </a:solidFill>
                <a:latin typeface="Calibri"/>
                <a:cs typeface="Calibri"/>
              </a:rPr>
              <a:t>1257</a:t>
            </a:r>
            <a:r>
              <a:rPr dirty="0" sz="2800" spc="-34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800">
                <a:solidFill>
                  <a:srgbClr val="000000"/>
                </a:solidFill>
                <a:latin typeface="Calibri"/>
                <a:cs typeface="Calibri"/>
              </a:rPr>
              <a:t>images</a:t>
            </a:r>
            <a:r>
              <a:rPr dirty="0" sz="2800" spc="-94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800">
                <a:solidFill>
                  <a:srgbClr val="000000"/>
                </a:solidFill>
                <a:latin typeface="Calibri"/>
                <a:cs typeface="Calibri"/>
              </a:rPr>
              <a:t>with</a:t>
            </a:r>
            <a:r>
              <a:rPr dirty="0" sz="2800" spc="-6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800">
                <a:solidFill>
                  <a:srgbClr val="000000"/>
                </a:solidFill>
                <a:latin typeface="Calibri"/>
                <a:cs typeface="Calibri"/>
              </a:rPr>
              <a:t>18</a:t>
            </a:r>
            <a:r>
              <a:rPr dirty="0" sz="2800" spc="-5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800">
                <a:solidFill>
                  <a:srgbClr val="000000"/>
                </a:solidFill>
                <a:latin typeface="Calibri"/>
                <a:cs typeface="Calibri"/>
              </a:rPr>
              <a:t>classes.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052100" y="5920842"/>
            <a:ext cx="7800987" cy="3429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SMART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NAVIGATION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TOOL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FOR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VISUALLY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IMPAIRED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PEOPLE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1106784" y="6480389"/>
            <a:ext cx="306883" cy="1905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898989"/>
                </a:solidFill>
                <a:latin typeface="Calibri"/>
                <a:cs typeface="Calibri"/>
              </a:rPr>
              <a:t>40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213358" y="6516217"/>
            <a:ext cx="384125" cy="266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44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2834640" y="6583764"/>
            <a:ext cx="4524348" cy="266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IT19008424</a:t>
            </a:r>
            <a:r>
              <a:rPr dirty="0" sz="1800" spc="425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|</a:t>
            </a:r>
            <a:r>
              <a:rPr dirty="0" sz="1800" spc="79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Weragoda</a:t>
            </a:r>
            <a:r>
              <a:rPr dirty="0" sz="1800" spc="-137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W.R.J.M.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|</a:t>
            </a:r>
            <a:r>
              <a:rPr dirty="0" sz="1800" spc="-46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2022-227</a:t>
            </a:r>
          </a:p>
        </p:txBody>
      </p:sp>
    </p:spTree>
  </p:cSld>
  <p:clrMapOvr>
    <a:masterClrMapping/>
  </p:clrMapOvr>
</p:sld>
</file>

<file path=ppt/slides/slide41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680719" y="729325"/>
            <a:ext cx="6312936" cy="393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000000"/>
                </a:solidFill>
                <a:latin typeface="Calibri"/>
                <a:cs typeface="Calibri"/>
              </a:rPr>
              <a:t>1.</a:t>
            </a:r>
            <a:r>
              <a:rPr dirty="0" sz="2800" spc="-5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800">
                <a:solidFill>
                  <a:srgbClr val="000000"/>
                </a:solidFill>
                <a:latin typeface="Calibri"/>
                <a:cs typeface="Calibri"/>
              </a:rPr>
              <a:t>Data</a:t>
            </a:r>
            <a:r>
              <a:rPr dirty="0" sz="2800" spc="-126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800">
                <a:solidFill>
                  <a:srgbClr val="000000"/>
                </a:solidFill>
                <a:latin typeface="Calibri"/>
                <a:cs typeface="Calibri"/>
              </a:rPr>
              <a:t>Processing</a:t>
            </a:r>
            <a:r>
              <a:rPr dirty="0" sz="2800" spc="-99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800">
                <a:solidFill>
                  <a:srgbClr val="000000"/>
                </a:solidFill>
                <a:latin typeface="Calibri"/>
                <a:cs typeface="Calibri"/>
              </a:rPr>
              <a:t>-</a:t>
            </a:r>
            <a:r>
              <a:rPr dirty="0" sz="2800" spc="-114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800" b="1">
                <a:solidFill>
                  <a:srgbClr val="c55a11"/>
                </a:solidFill>
                <a:latin typeface="Calibri"/>
                <a:cs typeface="Calibri"/>
              </a:rPr>
              <a:t>ROBO</a:t>
            </a:r>
            <a:r>
              <a:rPr dirty="0" sz="2800" b="1">
                <a:solidFill>
                  <a:srgbClr val="c55a11"/>
                </a:solidFill>
                <a:latin typeface="Calibri"/>
                <a:cs typeface="Calibri"/>
              </a:rPr>
              <a:t> </a:t>
            </a:r>
            <a:r>
              <a:rPr dirty="0" sz="2800" b="1">
                <a:solidFill>
                  <a:srgbClr val="c55a11"/>
                </a:solidFill>
                <a:latin typeface="Calibri"/>
                <a:cs typeface="Calibri"/>
              </a:rPr>
              <a:t>FLOW</a:t>
            </a:r>
            <a:r>
              <a:rPr dirty="0" sz="2800" b="1">
                <a:solidFill>
                  <a:srgbClr val="c55a11"/>
                </a:solidFill>
                <a:latin typeface="Calibri"/>
                <a:cs typeface="Calibri"/>
              </a:rPr>
              <a:t> </a:t>
            </a:r>
            <a:r>
              <a:rPr dirty="0" sz="2800" b="1">
                <a:solidFill>
                  <a:srgbClr val="c55a11"/>
                </a:solidFill>
                <a:latin typeface="Calibri"/>
                <a:cs typeface="Calibri"/>
              </a:rPr>
              <a:t>DATASET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052100" y="5920842"/>
            <a:ext cx="7800987" cy="3429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SMART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NAVIGATION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TOOL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FOR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VISUALLY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IMPAIRED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PEOPLE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106784" y="6480389"/>
            <a:ext cx="306883" cy="1905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898989"/>
                </a:solidFill>
                <a:latin typeface="Calibri"/>
                <a:cs typeface="Calibri"/>
              </a:rPr>
              <a:t>41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13358" y="6516217"/>
            <a:ext cx="384125" cy="266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44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834640" y="6583764"/>
            <a:ext cx="4524348" cy="266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IT19008424</a:t>
            </a:r>
            <a:r>
              <a:rPr dirty="0" sz="1800" spc="425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|</a:t>
            </a:r>
            <a:r>
              <a:rPr dirty="0" sz="1800" spc="79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Weragoda</a:t>
            </a:r>
            <a:r>
              <a:rPr dirty="0" sz="1800" spc="-137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W.R.J.M.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|</a:t>
            </a:r>
            <a:r>
              <a:rPr dirty="0" sz="1800" spc="-46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2022-227</a:t>
            </a:r>
          </a:p>
        </p:txBody>
      </p:sp>
    </p:spTree>
  </p:cSld>
  <p:clrMapOvr>
    <a:masterClrMapping/>
  </p:clrMapOvr>
</p:sld>
</file>

<file path=ppt/slides/slide42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4922089" y="331418"/>
            <a:ext cx="1907964" cy="50963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712"/>
              </a:lnSpc>
              <a:spcBef>
                <a:spcPts val="0"/>
              </a:spcBef>
              <a:spcAft>
                <a:spcPts val="0"/>
              </a:spcAft>
            </a:pPr>
            <a:r>
              <a:rPr dirty="0" sz="4000" strike="sngStrike">
                <a:solidFill>
                  <a:srgbClr val="000000"/>
                </a:solidFill>
                <a:latin typeface="RLBKGU+TKVWID+Calibri-Light,Bold"/>
                <a:cs typeface="RLBKGU+TKVWID+Calibri-Light,Bold"/>
              </a:rPr>
              <a:t>YOLO</a:t>
            </a:r>
            <a:r>
              <a:rPr dirty="0" sz="4000" spc="-199">
                <a:solidFill>
                  <a:srgbClr val="000000"/>
                </a:solidFill>
                <a:latin typeface="RLBKGU+TKVWID+Calibri-Light,Bold"/>
                <a:cs typeface="RLBKGU+TKVWID+Calibri-Light,Bold"/>
              </a:rPr>
              <a:t> </a:t>
            </a:r>
            <a:r>
              <a:rPr dirty="0" sz="4000" strike="sngStrike">
                <a:solidFill>
                  <a:srgbClr val="000000"/>
                </a:solidFill>
                <a:latin typeface="RLBKGU+TKVWID+Calibri-Light,Bold"/>
                <a:cs typeface="RLBKGU+TKVWID+Calibri-Light,Bold"/>
              </a:rPr>
              <a:t>V5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052100" y="5920842"/>
            <a:ext cx="7800987" cy="3429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SMART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NAVIGATION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TOOL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FOR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VISUALLY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IMPAIRED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PEOPLE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106784" y="6480389"/>
            <a:ext cx="306883" cy="1905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898989"/>
                </a:solidFill>
                <a:latin typeface="Calibri"/>
                <a:cs typeface="Calibri"/>
              </a:rPr>
              <a:t>42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13358" y="6516217"/>
            <a:ext cx="384125" cy="266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44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834640" y="6583764"/>
            <a:ext cx="4524348" cy="266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IT19008424</a:t>
            </a:r>
            <a:r>
              <a:rPr dirty="0" sz="1800" spc="425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|</a:t>
            </a:r>
            <a:r>
              <a:rPr dirty="0" sz="1800" spc="79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Weragoda</a:t>
            </a:r>
            <a:r>
              <a:rPr dirty="0" sz="1800" spc="-137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W.R.J.M.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|</a:t>
            </a:r>
            <a:r>
              <a:rPr dirty="0" sz="1800" spc="-46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2022-227</a:t>
            </a:r>
          </a:p>
        </p:txBody>
      </p:sp>
    </p:spTree>
  </p:cSld>
  <p:clrMapOvr>
    <a:masterClrMapping/>
  </p:clrMapOvr>
</p:sld>
</file>

<file path=ppt/slides/slide43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3916848" y="2374915"/>
            <a:ext cx="6558875" cy="126434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455"/>
              </a:lnSpc>
              <a:spcBef>
                <a:spcPts val="0"/>
              </a:spcBef>
              <a:spcAft>
                <a:spcPts val="0"/>
              </a:spcAft>
            </a:pPr>
            <a:r>
              <a:rPr dirty="0" sz="4800">
                <a:solidFill>
                  <a:srgbClr val="000000"/>
                </a:solidFill>
                <a:latin typeface="RLBKGU+TKVWID+Calibri-Light,Bold"/>
                <a:cs typeface="RLBKGU+TKVWID+Calibri-Light,Bold"/>
              </a:rPr>
              <a:t>90%</a:t>
            </a:r>
            <a:r>
              <a:rPr dirty="0" sz="4800" spc="-194">
                <a:solidFill>
                  <a:srgbClr val="000000"/>
                </a:solidFill>
                <a:latin typeface="RLBKGU+TKVWID+Calibri-Light,Bold"/>
                <a:cs typeface="RLBKGU+TKVWID+Calibri-Light,Bold"/>
              </a:rPr>
              <a:t> </a:t>
            </a:r>
            <a:r>
              <a:rPr dirty="0" sz="4800">
                <a:solidFill>
                  <a:srgbClr val="000000"/>
                </a:solidFill>
                <a:latin typeface="RLBKGU+TKVWID+Calibri-Light,Bold"/>
                <a:cs typeface="RLBKGU+TKVWID+Calibri-Light,Bold"/>
              </a:rPr>
              <a:t>COMPLETION</a:t>
            </a:r>
            <a:r>
              <a:rPr dirty="0" sz="4800" spc="-193">
                <a:solidFill>
                  <a:srgbClr val="000000"/>
                </a:solidFill>
                <a:latin typeface="RLBKGU+TKVWID+Calibri-Light,Bold"/>
                <a:cs typeface="RLBKGU+TKVWID+Calibri-Light,Bold"/>
              </a:rPr>
              <a:t> </a:t>
            </a:r>
            <a:r>
              <a:rPr dirty="0" sz="4800">
                <a:solidFill>
                  <a:srgbClr val="000000"/>
                </a:solidFill>
                <a:latin typeface="RLBKGU+TKVWID+Calibri-Light,Bold"/>
                <a:cs typeface="RLBKGU+TKVWID+Calibri-Light,Bold"/>
              </a:rPr>
              <a:t>OF</a:t>
            </a:r>
            <a:r>
              <a:rPr dirty="0" sz="4800" spc="-225">
                <a:solidFill>
                  <a:srgbClr val="000000"/>
                </a:solidFill>
                <a:latin typeface="RLBKGU+TKVWID+Calibri-Light,Bold"/>
                <a:cs typeface="RLBKGU+TKVWID+Calibri-Light,Bold"/>
              </a:rPr>
              <a:t> </a:t>
            </a:r>
            <a:r>
              <a:rPr dirty="0" sz="4800">
                <a:solidFill>
                  <a:srgbClr val="000000"/>
                </a:solidFill>
                <a:latin typeface="RLBKGU+TKVWID+Calibri-Light,Bold"/>
                <a:cs typeface="RLBKGU+TKVWID+Calibri-Light,Bold"/>
              </a:rPr>
              <a:t>THE</a:t>
            </a:r>
          </a:p>
          <a:p>
            <a:pPr marL="2160189" marR="0">
              <a:lnSpc>
                <a:spcPts val="4455"/>
              </a:lnSpc>
              <a:spcBef>
                <a:spcPts val="744"/>
              </a:spcBef>
              <a:spcAft>
                <a:spcPts val="0"/>
              </a:spcAft>
            </a:pPr>
            <a:r>
              <a:rPr dirty="0" sz="4800">
                <a:solidFill>
                  <a:srgbClr val="000000"/>
                </a:solidFill>
                <a:latin typeface="RLBKGU+TKVWID+Calibri-Light,Bold"/>
                <a:cs typeface="RLBKGU+TKVWID+Calibri-Light,Bold"/>
              </a:rPr>
              <a:t>PROJECT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052100" y="5920842"/>
            <a:ext cx="7800987" cy="3429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SMART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NAVIGATION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TOOL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FOR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VISUALLY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IMPAIRED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PEOPLE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106784" y="6480389"/>
            <a:ext cx="306883" cy="1905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898989"/>
                </a:solidFill>
                <a:latin typeface="Calibri"/>
                <a:cs typeface="Calibri"/>
              </a:rPr>
              <a:t>43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13358" y="6516217"/>
            <a:ext cx="384125" cy="266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47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834640" y="6583764"/>
            <a:ext cx="4524348" cy="266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IT19008424</a:t>
            </a:r>
            <a:r>
              <a:rPr dirty="0" sz="1800" spc="425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|</a:t>
            </a:r>
            <a:r>
              <a:rPr dirty="0" sz="1800" spc="79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Weragoda</a:t>
            </a:r>
            <a:r>
              <a:rPr dirty="0" sz="1800" spc="-137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W.R.J.M.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|</a:t>
            </a:r>
            <a:r>
              <a:rPr dirty="0" sz="1800" spc="-46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2022-227</a:t>
            </a:r>
          </a:p>
        </p:txBody>
      </p:sp>
    </p:spTree>
  </p:cSld>
  <p:clrMapOvr>
    <a:masterClrMapping/>
  </p:clrMapOvr>
</p:sld>
</file>

<file path=ppt/slides/slide44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3745635" y="382384"/>
            <a:ext cx="3896853" cy="49152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570"/>
              </a:lnSpc>
              <a:spcBef>
                <a:spcPts val="0"/>
              </a:spcBef>
              <a:spcAft>
                <a:spcPts val="0"/>
              </a:spcAft>
            </a:pPr>
            <a:r>
              <a:rPr dirty="0" sz="3200">
                <a:solidFill>
                  <a:srgbClr val="000000"/>
                </a:solidFill>
                <a:latin typeface="WSCDCU+MKQGIR+Arial-BoldMT,Bold"/>
                <a:cs typeface="WSCDCU+MKQGIR+Arial-BoldMT,Bold"/>
              </a:rPr>
              <a:t>A.</a:t>
            </a:r>
            <a:r>
              <a:rPr dirty="0" sz="3200" spc="8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3200">
                <a:solidFill>
                  <a:srgbClr val="000000"/>
                </a:solidFill>
                <a:latin typeface="WSCDCU+MKQGIR+Arial-BoldMT,Bold"/>
                <a:cs typeface="WSCDCU+MKQGIR+Arial-BoldMT,Bold"/>
              </a:rPr>
              <a:t>Data</a:t>
            </a:r>
            <a:r>
              <a:rPr dirty="0" sz="3200" spc="75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3200">
                <a:solidFill>
                  <a:srgbClr val="000000"/>
                </a:solidFill>
                <a:latin typeface="WSCDCU+MKQGIR+Arial-BoldMT,Bold"/>
                <a:cs typeface="WSCDCU+MKQGIR+Arial-BoldMT,Bold"/>
              </a:rPr>
              <a:t>preparation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052100" y="5920842"/>
            <a:ext cx="7800987" cy="3429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SMART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NAVIGATION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TOOL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FOR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VISUALLY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IMPAIRED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PEOPLE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106784" y="6480389"/>
            <a:ext cx="306883" cy="1905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898989"/>
                </a:solidFill>
                <a:latin typeface="Calibri"/>
                <a:cs typeface="Calibri"/>
              </a:rPr>
              <a:t>44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13358" y="6516217"/>
            <a:ext cx="384125" cy="266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52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834640" y="6583764"/>
            <a:ext cx="4524348" cy="266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IT19008424</a:t>
            </a:r>
            <a:r>
              <a:rPr dirty="0" sz="1800" spc="425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|</a:t>
            </a:r>
            <a:r>
              <a:rPr dirty="0" sz="1800" spc="79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Weragoda</a:t>
            </a:r>
            <a:r>
              <a:rPr dirty="0" sz="1800" spc="-137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W.R.J.M.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|</a:t>
            </a:r>
            <a:r>
              <a:rPr dirty="0" sz="1800" spc="-46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2022-227</a:t>
            </a:r>
          </a:p>
        </p:txBody>
      </p:sp>
    </p:spTree>
  </p:cSld>
  <p:clrMapOvr>
    <a:masterClrMapping/>
  </p:clrMapOvr>
</p:sld>
</file>

<file path=ppt/slides/slide45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345327" y="544825"/>
            <a:ext cx="6033307" cy="41532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970"/>
              </a:lnSpc>
              <a:spcBef>
                <a:spcPts val="0"/>
              </a:spcBef>
              <a:spcAft>
                <a:spcPts val="0"/>
              </a:spcAft>
            </a:pPr>
            <a:r>
              <a:rPr dirty="0" sz="3200">
                <a:solidFill>
                  <a:srgbClr val="000000"/>
                </a:solidFill>
                <a:latin typeface="MFGGRT+BFVOJT+Calibri-Light"/>
                <a:cs typeface="MFGGRT+BFVOJT+Calibri-Light"/>
              </a:rPr>
              <a:t>B</a:t>
            </a:r>
            <a:r>
              <a:rPr dirty="0" sz="3200">
                <a:solidFill>
                  <a:srgbClr val="000000"/>
                </a:solidFill>
                <a:latin typeface="RLBKGU+TKVWID+Calibri-Light,Bold"/>
                <a:cs typeface="RLBKGU+TKVWID+Calibri-Light,Bold"/>
              </a:rPr>
              <a:t>.</a:t>
            </a:r>
            <a:r>
              <a:rPr dirty="0" sz="3200" spc="-148">
                <a:solidFill>
                  <a:srgbClr val="000000"/>
                </a:solidFill>
                <a:latin typeface="RLBKGU+TKVWID+Calibri-Light,Bold"/>
                <a:cs typeface="RLBKGU+TKVWID+Calibri-Light,Bold"/>
              </a:rPr>
              <a:t> </a:t>
            </a:r>
            <a:r>
              <a:rPr dirty="0" sz="3200">
                <a:solidFill>
                  <a:srgbClr val="000000"/>
                </a:solidFill>
                <a:latin typeface="RLBKGU+TKVWID+Calibri-Light,Bold"/>
                <a:cs typeface="RLBKGU+TKVWID+Calibri-Light,Bold"/>
              </a:rPr>
              <a:t>Import</a:t>
            </a:r>
            <a:r>
              <a:rPr dirty="0" sz="3200" spc="-155">
                <a:solidFill>
                  <a:srgbClr val="000000"/>
                </a:solidFill>
                <a:latin typeface="RLBKGU+TKVWID+Calibri-Light,Bold"/>
                <a:cs typeface="RLBKGU+TKVWID+Calibri-Light,Bold"/>
              </a:rPr>
              <a:t> </a:t>
            </a:r>
            <a:r>
              <a:rPr dirty="0" sz="3200">
                <a:solidFill>
                  <a:srgbClr val="000000"/>
                </a:solidFill>
                <a:latin typeface="RLBKGU+TKVWID+Calibri-Light,Bold"/>
                <a:cs typeface="RLBKGU+TKVWID+Calibri-Light,Bold"/>
              </a:rPr>
              <a:t>Libraries</a:t>
            </a:r>
            <a:r>
              <a:rPr dirty="0" sz="3200" spc="-166">
                <a:solidFill>
                  <a:srgbClr val="000000"/>
                </a:solidFill>
                <a:latin typeface="RLBKGU+TKVWID+Calibri-Light,Bold"/>
                <a:cs typeface="RLBKGU+TKVWID+Calibri-Light,Bold"/>
              </a:rPr>
              <a:t> </a:t>
            </a:r>
            <a:r>
              <a:rPr dirty="0" sz="3200">
                <a:solidFill>
                  <a:srgbClr val="000000"/>
                </a:solidFill>
                <a:latin typeface="RLBKGU+TKVWID+Calibri-Light,Bold"/>
                <a:cs typeface="RLBKGU+TKVWID+Calibri-Light,Bold"/>
              </a:rPr>
              <a:t>and</a:t>
            </a:r>
            <a:r>
              <a:rPr dirty="0" sz="3200" spc="-151">
                <a:solidFill>
                  <a:srgbClr val="000000"/>
                </a:solidFill>
                <a:latin typeface="RLBKGU+TKVWID+Calibri-Light,Bold"/>
                <a:cs typeface="RLBKGU+TKVWID+Calibri-Light,Bold"/>
              </a:rPr>
              <a:t> </a:t>
            </a:r>
            <a:r>
              <a:rPr dirty="0" sz="3200">
                <a:solidFill>
                  <a:srgbClr val="000000"/>
                </a:solidFill>
                <a:latin typeface="RLBKGU+TKVWID+Calibri-Light,Bold"/>
                <a:cs typeface="RLBKGU+TKVWID+Calibri-Light,Bold"/>
              </a:rPr>
              <a:t>Load</a:t>
            </a:r>
            <a:r>
              <a:rPr dirty="0" sz="3200" spc="-144">
                <a:solidFill>
                  <a:srgbClr val="000000"/>
                </a:solidFill>
                <a:latin typeface="RLBKGU+TKVWID+Calibri-Light,Bold"/>
                <a:cs typeface="RLBKGU+TKVWID+Calibri-Light,Bold"/>
              </a:rPr>
              <a:t> </a:t>
            </a:r>
            <a:r>
              <a:rPr dirty="0" sz="3200">
                <a:solidFill>
                  <a:srgbClr val="000000"/>
                </a:solidFill>
                <a:latin typeface="RLBKGU+TKVWID+Calibri-Light,Bold"/>
                <a:cs typeface="RLBKGU+TKVWID+Calibri-Light,Bold"/>
              </a:rPr>
              <a:t>Dataset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052100" y="5920842"/>
            <a:ext cx="7800987" cy="3429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SMART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NAVIGATION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TOOL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FOR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VISUALLY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IMPAIRED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PEOPLE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106784" y="6480389"/>
            <a:ext cx="306883" cy="1905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898989"/>
                </a:solidFill>
                <a:latin typeface="Calibri"/>
                <a:cs typeface="Calibri"/>
              </a:rPr>
              <a:t>45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13358" y="6516217"/>
            <a:ext cx="384125" cy="266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48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834640" y="6583764"/>
            <a:ext cx="4524348" cy="266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IT19008424</a:t>
            </a:r>
            <a:r>
              <a:rPr dirty="0" sz="1800" spc="425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|</a:t>
            </a:r>
            <a:r>
              <a:rPr dirty="0" sz="1800" spc="79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Weragoda</a:t>
            </a:r>
            <a:r>
              <a:rPr dirty="0" sz="1800" spc="-137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W.R.J.M.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|</a:t>
            </a:r>
            <a:r>
              <a:rPr dirty="0" sz="1800" spc="-46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2022-227</a:t>
            </a:r>
          </a:p>
        </p:txBody>
      </p:sp>
    </p:spTree>
  </p:cSld>
  <p:clrMapOvr>
    <a:masterClrMapping/>
  </p:clrMapOvr>
</p:sld>
</file>

<file path=ppt/slides/slide46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834638" y="706604"/>
            <a:ext cx="6313557" cy="41532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970"/>
              </a:lnSpc>
              <a:spcBef>
                <a:spcPts val="0"/>
              </a:spcBef>
              <a:spcAft>
                <a:spcPts val="0"/>
              </a:spcAft>
            </a:pPr>
            <a:r>
              <a:rPr dirty="0" sz="3200">
                <a:solidFill>
                  <a:srgbClr val="000000"/>
                </a:solidFill>
                <a:latin typeface="RLBKGU+TKVWID+Calibri-Light,Bold"/>
                <a:cs typeface="RLBKGU+TKVWID+Calibri-Light,Bold"/>
              </a:rPr>
              <a:t>C.</a:t>
            </a:r>
            <a:r>
              <a:rPr dirty="0" sz="3200" spc="-147">
                <a:solidFill>
                  <a:srgbClr val="000000"/>
                </a:solidFill>
                <a:latin typeface="RLBKGU+TKVWID+Calibri-Light,Bold"/>
                <a:cs typeface="RLBKGU+TKVWID+Calibri-Light,Bold"/>
              </a:rPr>
              <a:t> </a:t>
            </a:r>
            <a:r>
              <a:rPr dirty="0" sz="3200">
                <a:solidFill>
                  <a:srgbClr val="000000"/>
                </a:solidFill>
                <a:latin typeface="RLBKGU+TKVWID+Calibri-Light,Bold"/>
                <a:cs typeface="RLBKGU+TKVWID+Calibri-Light,Bold"/>
              </a:rPr>
              <a:t>Training</a:t>
            </a:r>
            <a:r>
              <a:rPr dirty="0" sz="3200" spc="-154">
                <a:solidFill>
                  <a:srgbClr val="000000"/>
                </a:solidFill>
                <a:latin typeface="RLBKGU+TKVWID+Calibri-Light,Bold"/>
                <a:cs typeface="RLBKGU+TKVWID+Calibri-Light,Bold"/>
              </a:rPr>
              <a:t> </a:t>
            </a:r>
            <a:r>
              <a:rPr dirty="0" sz="3200">
                <a:solidFill>
                  <a:srgbClr val="000000"/>
                </a:solidFill>
                <a:latin typeface="RLBKGU+TKVWID+Calibri-Light,Bold"/>
                <a:cs typeface="RLBKGU+TKVWID+Calibri-Light,Bold"/>
              </a:rPr>
              <a:t>and</a:t>
            </a:r>
            <a:r>
              <a:rPr dirty="0" sz="3200" spc="-151">
                <a:solidFill>
                  <a:srgbClr val="000000"/>
                </a:solidFill>
                <a:latin typeface="RLBKGU+TKVWID+Calibri-Light,Bold"/>
                <a:cs typeface="RLBKGU+TKVWID+Calibri-Light,Bold"/>
              </a:rPr>
              <a:t> </a:t>
            </a:r>
            <a:r>
              <a:rPr dirty="0" sz="3200">
                <a:solidFill>
                  <a:srgbClr val="000000"/>
                </a:solidFill>
                <a:latin typeface="RLBKGU+TKVWID+Calibri-Light,Bold"/>
                <a:cs typeface="RLBKGU+TKVWID+Calibri-Light,Bold"/>
              </a:rPr>
              <a:t>Testing</a:t>
            </a:r>
            <a:r>
              <a:rPr dirty="0" sz="3200" spc="-151">
                <a:solidFill>
                  <a:srgbClr val="000000"/>
                </a:solidFill>
                <a:latin typeface="RLBKGU+TKVWID+Calibri-Light,Bold"/>
                <a:cs typeface="RLBKGU+TKVWID+Calibri-Light,Bold"/>
              </a:rPr>
              <a:t> </a:t>
            </a:r>
            <a:r>
              <a:rPr dirty="0" sz="3200">
                <a:solidFill>
                  <a:srgbClr val="000000"/>
                </a:solidFill>
                <a:latin typeface="RLBKGU+TKVWID+Calibri-Light,Bold"/>
                <a:cs typeface="RLBKGU+TKVWID+Calibri-Light,Bold"/>
              </a:rPr>
              <a:t>Model</a:t>
            </a:r>
            <a:r>
              <a:rPr dirty="0" sz="3200" spc="-153">
                <a:solidFill>
                  <a:srgbClr val="000000"/>
                </a:solidFill>
                <a:latin typeface="RLBKGU+TKVWID+Calibri-Light,Bold"/>
                <a:cs typeface="RLBKGU+TKVWID+Calibri-Light,Bold"/>
              </a:rPr>
              <a:t> </a:t>
            </a:r>
            <a:r>
              <a:rPr dirty="0" sz="3200">
                <a:solidFill>
                  <a:srgbClr val="000000"/>
                </a:solidFill>
                <a:latin typeface="RLBKGU+TKVWID+Calibri-Light,Bold"/>
                <a:cs typeface="RLBKGU+TKVWID+Calibri-Light,Bold"/>
              </a:rPr>
              <a:t>on</a:t>
            </a:r>
            <a:r>
              <a:rPr dirty="0" sz="3200" spc="-141">
                <a:solidFill>
                  <a:srgbClr val="000000"/>
                </a:solidFill>
                <a:latin typeface="RLBKGU+TKVWID+Calibri-Light,Bold"/>
                <a:cs typeface="RLBKGU+TKVWID+Calibri-Light,Bold"/>
              </a:rPr>
              <a:t> </a:t>
            </a:r>
            <a:r>
              <a:rPr dirty="0" sz="3200">
                <a:solidFill>
                  <a:srgbClr val="000000"/>
                </a:solidFill>
                <a:latin typeface="RLBKGU+TKVWID+Calibri-Light,Bold"/>
                <a:cs typeface="RLBKGU+TKVWID+Calibri-Light,Bold"/>
              </a:rPr>
              <a:t>Data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052100" y="5920842"/>
            <a:ext cx="7800987" cy="3429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SMART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NAVIGATION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TOOL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FOR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VISUALLY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IMPAIRED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PEOPLE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106784" y="6480389"/>
            <a:ext cx="306883" cy="1905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898989"/>
                </a:solidFill>
                <a:latin typeface="Calibri"/>
                <a:cs typeface="Calibri"/>
              </a:rPr>
              <a:t>46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13358" y="6516217"/>
            <a:ext cx="384125" cy="266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49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834640" y="6583764"/>
            <a:ext cx="4524348" cy="266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IT19008424</a:t>
            </a:r>
            <a:r>
              <a:rPr dirty="0" sz="1800" spc="425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|</a:t>
            </a:r>
            <a:r>
              <a:rPr dirty="0" sz="1800" spc="79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Weragoda</a:t>
            </a:r>
            <a:r>
              <a:rPr dirty="0" sz="1800" spc="-137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W.R.J.M.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|</a:t>
            </a:r>
            <a:r>
              <a:rPr dirty="0" sz="1800" spc="-46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2022-227</a:t>
            </a:r>
          </a:p>
        </p:txBody>
      </p:sp>
    </p:spTree>
  </p:cSld>
  <p:clrMapOvr>
    <a:masterClrMapping/>
  </p:clrMapOvr>
</p:sld>
</file>

<file path=ppt/slides/slide47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078031" y="350671"/>
            <a:ext cx="7092289" cy="85982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970"/>
              </a:lnSpc>
              <a:spcBef>
                <a:spcPts val="0"/>
              </a:spcBef>
              <a:spcAft>
                <a:spcPts val="0"/>
              </a:spcAft>
            </a:pPr>
            <a:r>
              <a:rPr dirty="0" sz="3200">
                <a:solidFill>
                  <a:srgbClr val="000000"/>
                </a:solidFill>
                <a:latin typeface="RLBKGU+TKVWID+Calibri-Light,Bold"/>
                <a:cs typeface="RLBKGU+TKVWID+Calibri-Light,Bold"/>
              </a:rPr>
              <a:t>D.</a:t>
            </a:r>
            <a:r>
              <a:rPr dirty="0" sz="3200" spc="-143">
                <a:solidFill>
                  <a:srgbClr val="000000"/>
                </a:solidFill>
                <a:latin typeface="RLBKGU+TKVWID+Calibri-Light,Bold"/>
                <a:cs typeface="RLBKGU+TKVWID+Calibri-Light,Bold"/>
              </a:rPr>
              <a:t> </a:t>
            </a:r>
            <a:r>
              <a:rPr dirty="0" sz="3200">
                <a:solidFill>
                  <a:srgbClr val="000000"/>
                </a:solidFill>
                <a:latin typeface="RLBKGU+TKVWID+Calibri-Light,Bold"/>
                <a:cs typeface="RLBKGU+TKVWID+Calibri-Light,Bold"/>
              </a:rPr>
              <a:t>Model</a:t>
            </a:r>
            <a:r>
              <a:rPr dirty="0" sz="3200" spc="-153">
                <a:solidFill>
                  <a:srgbClr val="000000"/>
                </a:solidFill>
                <a:latin typeface="RLBKGU+TKVWID+Calibri-Light,Bold"/>
                <a:cs typeface="RLBKGU+TKVWID+Calibri-Light,Bold"/>
              </a:rPr>
              <a:t> </a:t>
            </a:r>
            <a:r>
              <a:rPr dirty="0" sz="3200">
                <a:solidFill>
                  <a:srgbClr val="000000"/>
                </a:solidFill>
                <a:latin typeface="RLBKGU+TKVWID+Calibri-Light,Bold"/>
                <a:cs typeface="RLBKGU+TKVWID+Calibri-Light,Bold"/>
              </a:rPr>
              <a:t>Accuracy</a:t>
            </a:r>
            <a:r>
              <a:rPr dirty="0" sz="3200" spc="-147">
                <a:solidFill>
                  <a:srgbClr val="000000"/>
                </a:solidFill>
                <a:latin typeface="RLBKGU+TKVWID+Calibri-Light,Bold"/>
                <a:cs typeface="RLBKGU+TKVWID+Calibri-Light,Bold"/>
              </a:rPr>
              <a:t> </a:t>
            </a:r>
            <a:r>
              <a:rPr dirty="0" sz="3200">
                <a:solidFill>
                  <a:srgbClr val="000000"/>
                </a:solidFill>
                <a:latin typeface="RLBKGU+TKVWID+Calibri-Light,Bold"/>
                <a:cs typeface="RLBKGU+TKVWID+Calibri-Light,Bold"/>
              </a:rPr>
              <a:t>of</a:t>
            </a:r>
            <a:r>
              <a:rPr dirty="0" sz="3200" spc="-148">
                <a:solidFill>
                  <a:srgbClr val="000000"/>
                </a:solidFill>
                <a:latin typeface="RLBKGU+TKVWID+Calibri-Light,Bold"/>
                <a:cs typeface="RLBKGU+TKVWID+Calibri-Light,Bold"/>
              </a:rPr>
              <a:t> </a:t>
            </a:r>
            <a:r>
              <a:rPr dirty="0" sz="3200">
                <a:solidFill>
                  <a:srgbClr val="000000"/>
                </a:solidFill>
                <a:latin typeface="RLBKGU+TKVWID+Calibri-Light,Bold"/>
                <a:cs typeface="RLBKGU+TKVWID+Calibri-Light,Bold"/>
              </a:rPr>
              <a:t>Traffic</a:t>
            </a:r>
            <a:r>
              <a:rPr dirty="0" sz="3200" spc="-157">
                <a:solidFill>
                  <a:srgbClr val="000000"/>
                </a:solidFill>
                <a:latin typeface="RLBKGU+TKVWID+Calibri-Light,Bold"/>
                <a:cs typeface="RLBKGU+TKVWID+Calibri-Light,Bold"/>
              </a:rPr>
              <a:t> </a:t>
            </a:r>
            <a:r>
              <a:rPr dirty="0" sz="3200">
                <a:solidFill>
                  <a:srgbClr val="000000"/>
                </a:solidFill>
                <a:latin typeface="RLBKGU+TKVWID+Calibri-Light,Bold"/>
                <a:cs typeface="RLBKGU+TKVWID+Calibri-Light,Bold"/>
              </a:rPr>
              <a:t>sign</a:t>
            </a:r>
            <a:r>
              <a:rPr dirty="0" sz="3200" spc="-147">
                <a:solidFill>
                  <a:srgbClr val="000000"/>
                </a:solidFill>
                <a:latin typeface="RLBKGU+TKVWID+Calibri-Light,Bold"/>
                <a:cs typeface="RLBKGU+TKVWID+Calibri-Light,Bold"/>
              </a:rPr>
              <a:t> </a:t>
            </a:r>
            <a:r>
              <a:rPr dirty="0" sz="3200">
                <a:solidFill>
                  <a:srgbClr val="000000"/>
                </a:solidFill>
                <a:latin typeface="RLBKGU+TKVWID+Calibri-Light,Bold"/>
                <a:cs typeface="RLBKGU+TKVWID+Calibri-Light,Bold"/>
              </a:rPr>
              <a:t>detection</a:t>
            </a:r>
          </a:p>
          <a:p>
            <a:pPr marL="2944217" marR="0">
              <a:lnSpc>
                <a:spcPts val="2970"/>
              </a:lnSpc>
              <a:spcBef>
                <a:spcPts val="529"/>
              </a:spcBef>
              <a:spcAft>
                <a:spcPts val="0"/>
              </a:spcAft>
            </a:pPr>
            <a:r>
              <a:rPr dirty="0" sz="3200">
                <a:solidFill>
                  <a:srgbClr val="000000"/>
                </a:solidFill>
                <a:latin typeface="RLBKGU+TKVWID+Calibri-Light,Bold"/>
                <a:cs typeface="RLBKGU+TKVWID+Calibri-Light,Bold"/>
              </a:rPr>
              <a:t>model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052100" y="5920842"/>
            <a:ext cx="7800987" cy="3429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SMART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NAVIGATION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TOOL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FOR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VISUALLY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IMPAIRED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PEOPLE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106784" y="6480389"/>
            <a:ext cx="306883" cy="1905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898989"/>
                </a:solidFill>
                <a:latin typeface="Calibri"/>
                <a:cs typeface="Calibri"/>
              </a:rPr>
              <a:t>47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13358" y="6516217"/>
            <a:ext cx="384125" cy="266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50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834640" y="6583764"/>
            <a:ext cx="4524348" cy="266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IT19008424</a:t>
            </a:r>
            <a:r>
              <a:rPr dirty="0" sz="1800" spc="425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|</a:t>
            </a:r>
            <a:r>
              <a:rPr dirty="0" sz="1800" spc="79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Weragoda</a:t>
            </a:r>
            <a:r>
              <a:rPr dirty="0" sz="1800" spc="-137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W.R.J.M.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|</a:t>
            </a:r>
            <a:r>
              <a:rPr dirty="0" sz="1800" spc="-46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2022-227</a:t>
            </a:r>
          </a:p>
        </p:txBody>
      </p:sp>
    </p:spTree>
  </p:cSld>
  <p:clrMapOvr>
    <a:masterClrMapping/>
  </p:clrMapOvr>
</p:sld>
</file>

<file path=ppt/slides/slide48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4356520" y="547389"/>
            <a:ext cx="3084945" cy="46248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341"/>
              </a:lnSpc>
              <a:spcBef>
                <a:spcPts val="0"/>
              </a:spcBef>
              <a:spcAft>
                <a:spcPts val="0"/>
              </a:spcAft>
            </a:pPr>
            <a:r>
              <a:rPr dirty="0" sz="3600">
                <a:solidFill>
                  <a:srgbClr val="000000"/>
                </a:solidFill>
                <a:latin typeface="RLBKGU+TKVWID+Calibri-Light,Bold"/>
                <a:cs typeface="RLBKGU+TKVWID+Calibri-Light,Bold"/>
              </a:rPr>
              <a:t>Model</a:t>
            </a:r>
            <a:r>
              <a:rPr dirty="0" sz="3600" spc="-166">
                <a:solidFill>
                  <a:srgbClr val="000000"/>
                </a:solidFill>
                <a:latin typeface="RLBKGU+TKVWID+Calibri-Light,Bold"/>
                <a:cs typeface="RLBKGU+TKVWID+Calibri-Light,Bold"/>
              </a:rPr>
              <a:t> </a:t>
            </a:r>
            <a:r>
              <a:rPr dirty="0" sz="3600">
                <a:solidFill>
                  <a:srgbClr val="000000"/>
                </a:solidFill>
                <a:latin typeface="RLBKGU+TKVWID+Calibri-Light,Bold"/>
                <a:cs typeface="RLBKGU+TKVWID+Calibri-Light,Bold"/>
              </a:rPr>
              <a:t>Accuracy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052100" y="5920842"/>
            <a:ext cx="7800987" cy="3429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SMART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NAVIGATION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TOOL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FOR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VISUALLY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IMPAIRED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PEOPLE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106784" y="6480389"/>
            <a:ext cx="306883" cy="1905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898989"/>
                </a:solidFill>
                <a:latin typeface="Calibri"/>
                <a:cs typeface="Calibri"/>
              </a:rPr>
              <a:t>48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13358" y="6516217"/>
            <a:ext cx="384125" cy="266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51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834640" y="6583764"/>
            <a:ext cx="4524348" cy="266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IT19008424</a:t>
            </a:r>
            <a:r>
              <a:rPr dirty="0" sz="1800" spc="425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|</a:t>
            </a:r>
            <a:r>
              <a:rPr dirty="0" sz="1800" spc="79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Weragoda</a:t>
            </a:r>
            <a:r>
              <a:rPr dirty="0" sz="1800" spc="-137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W.R.J.M.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|</a:t>
            </a:r>
            <a:r>
              <a:rPr dirty="0" sz="1800" spc="-46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2022-227</a:t>
            </a:r>
          </a:p>
        </p:txBody>
      </p:sp>
    </p:spTree>
  </p:cSld>
  <p:clrMapOvr>
    <a:masterClrMapping/>
  </p:clrMapOvr>
</p:sld>
</file>

<file path=ppt/slides/slide49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3814691" y="382384"/>
            <a:ext cx="3759309" cy="49152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570"/>
              </a:lnSpc>
              <a:spcBef>
                <a:spcPts val="0"/>
              </a:spcBef>
              <a:spcAft>
                <a:spcPts val="0"/>
              </a:spcAft>
            </a:pPr>
            <a:r>
              <a:rPr dirty="0" sz="3200">
                <a:solidFill>
                  <a:srgbClr val="000000"/>
                </a:solidFill>
                <a:latin typeface="WSCDCU+MKQGIR+Arial-BoldMT,Bold"/>
                <a:cs typeface="WSCDCU+MKQGIR+Arial-BoldMT,Bold"/>
              </a:rPr>
              <a:t>E.</a:t>
            </a:r>
            <a:r>
              <a:rPr dirty="0" sz="3200" spc="94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3200">
                <a:solidFill>
                  <a:srgbClr val="000000"/>
                </a:solidFill>
                <a:latin typeface="WSCDCU+MKQGIR+Arial-BoldMT,Bold"/>
                <a:cs typeface="WSCDCU+MKQGIR+Arial-BoldMT,Bold"/>
              </a:rPr>
              <a:t>Output</a:t>
            </a:r>
            <a:r>
              <a:rPr dirty="0" sz="3200" spc="79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3200">
                <a:solidFill>
                  <a:srgbClr val="000000"/>
                </a:solidFill>
                <a:latin typeface="WSCDCU+MKQGIR+Arial-BoldMT,Bold"/>
                <a:cs typeface="WSCDCU+MKQGIR+Arial-BoldMT,Bold"/>
              </a:rPr>
              <a:t>of</a:t>
            </a:r>
            <a:r>
              <a:rPr dirty="0" sz="3200" spc="86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3200">
                <a:solidFill>
                  <a:srgbClr val="000000"/>
                </a:solidFill>
                <a:latin typeface="WSCDCU+MKQGIR+Arial-BoldMT,Bold"/>
                <a:cs typeface="WSCDCU+MKQGIR+Arial-BoldMT,Bold"/>
              </a:rPr>
              <a:t>Model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052100" y="5920842"/>
            <a:ext cx="7800987" cy="3429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SMART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NAVIGATION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TOOL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FOR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VISUALLY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IMPAIRED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PEOPLE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106784" y="6480389"/>
            <a:ext cx="306883" cy="1905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898989"/>
                </a:solidFill>
                <a:latin typeface="Calibri"/>
                <a:cs typeface="Calibri"/>
              </a:rPr>
              <a:t>49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13358" y="6516217"/>
            <a:ext cx="384125" cy="266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52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834640" y="6583764"/>
            <a:ext cx="4524348" cy="266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IT19008424</a:t>
            </a:r>
            <a:r>
              <a:rPr dirty="0" sz="1800" spc="425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|</a:t>
            </a:r>
            <a:r>
              <a:rPr dirty="0" sz="1800" spc="79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Weragoda</a:t>
            </a:r>
            <a:r>
              <a:rPr dirty="0" sz="1800" spc="-137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W.R.J.M.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|</a:t>
            </a:r>
            <a:r>
              <a:rPr dirty="0" sz="1800" spc="-46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2022-227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3239589" y="130935"/>
            <a:ext cx="5320022" cy="57410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220"/>
              </a:lnSpc>
              <a:spcBef>
                <a:spcPts val="0"/>
              </a:spcBef>
              <a:spcAft>
                <a:spcPts val="0"/>
              </a:spcAft>
            </a:pPr>
            <a:r>
              <a:rPr dirty="0" sz="3600" b="1">
                <a:solidFill>
                  <a:srgbClr val="92224a"/>
                </a:solidFill>
                <a:latin typeface="Cambria"/>
                <a:cs typeface="Cambria"/>
              </a:rPr>
              <a:t>Main</a:t>
            </a:r>
            <a:r>
              <a:rPr dirty="0" sz="3600" b="1">
                <a:solidFill>
                  <a:srgbClr val="92224a"/>
                </a:solidFill>
                <a:latin typeface="Cambria"/>
                <a:cs typeface="Cambria"/>
              </a:rPr>
              <a:t> </a:t>
            </a:r>
            <a:r>
              <a:rPr dirty="0" sz="3600" b="1">
                <a:solidFill>
                  <a:srgbClr val="92224a"/>
                </a:solidFill>
                <a:latin typeface="Cambria"/>
                <a:cs typeface="Cambria"/>
              </a:rPr>
              <a:t>Research</a:t>
            </a:r>
            <a:r>
              <a:rPr dirty="0" sz="3600" b="1">
                <a:solidFill>
                  <a:srgbClr val="92224a"/>
                </a:solidFill>
                <a:latin typeface="Cambria"/>
                <a:cs typeface="Cambria"/>
              </a:rPr>
              <a:t> </a:t>
            </a:r>
            <a:r>
              <a:rPr dirty="0" sz="3600" b="1">
                <a:solidFill>
                  <a:srgbClr val="92224a"/>
                </a:solidFill>
                <a:latin typeface="Cambria"/>
                <a:cs typeface="Cambria"/>
              </a:rPr>
              <a:t>Objective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55540" y="1203390"/>
            <a:ext cx="9903493" cy="64626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344"/>
              </a:lnSpc>
              <a:spcBef>
                <a:spcPts val="0"/>
              </a:spcBef>
              <a:spcAft>
                <a:spcPts val="0"/>
              </a:spcAft>
            </a:pPr>
            <a:r>
              <a:rPr dirty="0" sz="2000" b="1">
                <a:solidFill>
                  <a:srgbClr val="ffffff"/>
                </a:solidFill>
                <a:latin typeface="Cambria"/>
                <a:cs typeface="Cambria"/>
              </a:rPr>
              <a:t>Our</a:t>
            </a:r>
            <a:r>
              <a:rPr dirty="0" sz="2000" b="1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000" b="1">
                <a:solidFill>
                  <a:srgbClr val="ffffff"/>
                </a:solidFill>
                <a:latin typeface="Cambria"/>
                <a:cs typeface="Cambria"/>
              </a:rPr>
              <a:t>research</a:t>
            </a:r>
            <a:r>
              <a:rPr dirty="0" sz="2000" b="1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000" b="1">
                <a:solidFill>
                  <a:srgbClr val="ffffff"/>
                </a:solidFill>
                <a:latin typeface="Cambria"/>
                <a:cs typeface="Cambria"/>
              </a:rPr>
              <a:t>recommends</a:t>
            </a:r>
            <a:r>
              <a:rPr dirty="0" sz="2000" b="1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000" b="1">
                <a:solidFill>
                  <a:srgbClr val="ffffff"/>
                </a:solidFill>
                <a:latin typeface="Cambria"/>
                <a:cs typeface="Cambria"/>
              </a:rPr>
              <a:t>a</a:t>
            </a:r>
            <a:r>
              <a:rPr dirty="0" sz="2000" b="1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000" b="1">
                <a:solidFill>
                  <a:srgbClr val="ffffff"/>
                </a:solidFill>
                <a:latin typeface="Cambria"/>
                <a:cs typeface="Cambria"/>
              </a:rPr>
              <a:t>smart</a:t>
            </a:r>
            <a:r>
              <a:rPr dirty="0" sz="2000" b="1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000" b="1">
                <a:solidFill>
                  <a:srgbClr val="ffffff"/>
                </a:solidFill>
                <a:latin typeface="Cambria"/>
                <a:cs typeface="Cambria"/>
              </a:rPr>
              <a:t>gadget</a:t>
            </a:r>
            <a:r>
              <a:rPr dirty="0" sz="2000" b="1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000" b="1">
                <a:solidFill>
                  <a:srgbClr val="ffffff"/>
                </a:solidFill>
                <a:latin typeface="Cambria"/>
                <a:cs typeface="Cambria"/>
              </a:rPr>
              <a:t>for</a:t>
            </a:r>
            <a:r>
              <a:rPr dirty="0" sz="2000" b="1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000" b="1">
                <a:solidFill>
                  <a:srgbClr val="ffffff"/>
                </a:solidFill>
                <a:latin typeface="Cambria"/>
                <a:cs typeface="Cambria"/>
              </a:rPr>
              <a:t>visually</a:t>
            </a:r>
            <a:r>
              <a:rPr dirty="0" sz="2000" b="1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000" b="1">
                <a:solidFill>
                  <a:srgbClr val="ffffff"/>
                </a:solidFill>
                <a:latin typeface="Cambria"/>
                <a:cs typeface="Cambria"/>
              </a:rPr>
              <a:t>impaired</a:t>
            </a:r>
            <a:r>
              <a:rPr dirty="0" sz="2000" b="1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000" b="1">
                <a:solidFill>
                  <a:srgbClr val="ffffff"/>
                </a:solidFill>
                <a:latin typeface="Cambria"/>
                <a:cs typeface="Cambria"/>
              </a:rPr>
              <a:t>people</a:t>
            </a:r>
            <a:r>
              <a:rPr dirty="0" sz="2000" b="1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000" b="1">
                <a:solidFill>
                  <a:srgbClr val="ffffff"/>
                </a:solidFill>
                <a:latin typeface="Cambria"/>
                <a:cs typeface="Cambria"/>
              </a:rPr>
              <a:t>to</a:t>
            </a:r>
            <a:r>
              <a:rPr dirty="0" sz="2000" b="1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000" b="1">
                <a:solidFill>
                  <a:srgbClr val="ffffff"/>
                </a:solidFill>
                <a:latin typeface="Cambria"/>
                <a:cs typeface="Cambria"/>
              </a:rPr>
              <a:t>help</a:t>
            </a:r>
            <a:r>
              <a:rPr dirty="0" sz="2000" b="1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000" b="1">
                <a:solidFill>
                  <a:srgbClr val="ffffff"/>
                </a:solidFill>
                <a:latin typeface="Cambria"/>
                <a:cs typeface="Cambria"/>
              </a:rPr>
              <a:t>them</a:t>
            </a:r>
          </a:p>
          <a:p>
            <a:pPr marL="2832496" marR="0">
              <a:lnSpc>
                <a:spcPts val="2344"/>
              </a:lnSpc>
              <a:spcBef>
                <a:spcPts val="149"/>
              </a:spcBef>
              <a:spcAft>
                <a:spcPts val="0"/>
              </a:spcAft>
            </a:pPr>
            <a:r>
              <a:rPr dirty="0" sz="2000" b="1">
                <a:solidFill>
                  <a:srgbClr val="ffffff"/>
                </a:solidFill>
                <a:latin typeface="Cambria"/>
                <a:cs typeface="Cambria"/>
              </a:rPr>
              <a:t>navigate</a:t>
            </a:r>
            <a:r>
              <a:rPr dirty="0" sz="2000" b="1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000" b="1">
                <a:solidFill>
                  <a:srgbClr val="ffffff"/>
                </a:solidFill>
                <a:latin typeface="Cambria"/>
                <a:cs typeface="Cambria"/>
              </a:rPr>
              <a:t>around</a:t>
            </a:r>
            <a:r>
              <a:rPr dirty="0" sz="2000" b="1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000" b="1">
                <a:solidFill>
                  <a:srgbClr val="ffffff"/>
                </a:solidFill>
                <a:latin typeface="Cambria"/>
                <a:cs typeface="Cambria"/>
              </a:rPr>
              <a:t>the</a:t>
            </a:r>
            <a:r>
              <a:rPr dirty="0" sz="2000" b="1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000" b="1">
                <a:solidFill>
                  <a:srgbClr val="ffffff"/>
                </a:solidFill>
                <a:latin typeface="Cambria"/>
                <a:cs typeface="Cambria"/>
              </a:rPr>
              <a:t>outside</a:t>
            </a:r>
            <a:r>
              <a:rPr dirty="0" sz="2000" b="1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000" b="1">
                <a:solidFill>
                  <a:srgbClr val="ffffff"/>
                </a:solidFill>
                <a:latin typeface="Cambria"/>
                <a:cs typeface="Cambria"/>
              </a:rPr>
              <a:t>world.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426039" y="2701764"/>
            <a:ext cx="5505067" cy="2911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992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Smart</a:t>
            </a:r>
            <a:r>
              <a:rPr dirty="0" sz="18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walk-lane</a:t>
            </a:r>
            <a:r>
              <a:rPr dirty="0" sz="1800" spc="1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detection</a:t>
            </a:r>
            <a:r>
              <a:rPr dirty="0" sz="1800" spc="12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&amp;</a:t>
            </a:r>
            <a:r>
              <a:rPr dirty="0" sz="18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navigation</a:t>
            </a:r>
            <a:r>
              <a:rPr dirty="0" sz="1800" spc="1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in</a:t>
            </a:r>
            <a:r>
              <a:rPr dirty="0" sz="18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the</a:t>
            </a:r>
            <a:r>
              <a:rPr dirty="0" sz="18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main</a:t>
            </a:r>
            <a:r>
              <a:rPr dirty="0" sz="18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roads.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914489" y="3441698"/>
            <a:ext cx="4241418" cy="59772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992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APS</a:t>
            </a:r>
            <a:r>
              <a:rPr dirty="0" sz="18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system</a:t>
            </a:r>
            <a:r>
              <a:rPr dirty="0" sz="18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with</a:t>
            </a:r>
            <a:r>
              <a:rPr dirty="0" sz="18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Road</a:t>
            </a:r>
            <a:r>
              <a:rPr dirty="0" sz="18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Sign</a:t>
            </a:r>
            <a:r>
              <a:rPr dirty="0" sz="18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Detection</a:t>
            </a:r>
            <a:r>
              <a:rPr dirty="0" sz="1800" spc="14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when</a:t>
            </a:r>
          </a:p>
          <a:p>
            <a:pPr marL="0" marR="0">
              <a:lnSpc>
                <a:spcPts val="2213"/>
              </a:lnSpc>
              <a:spcBef>
                <a:spcPts val="200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walking</a:t>
            </a:r>
            <a:r>
              <a:rPr dirty="0" sz="20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.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275640" y="3831895"/>
            <a:ext cx="660945" cy="37549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656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>
                <a:solidFill>
                  <a:srgbClr val="ffffff"/>
                </a:solidFill>
                <a:latin typeface="BERVMO+RGATBA+TimesNewRomanPS-BoldMT,Bold"/>
                <a:cs typeface="BERVMO+RGATBA+TimesNewRomanPS-BoldMT,Bold"/>
              </a:rPr>
              <a:t>Sub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845428" y="4161080"/>
            <a:ext cx="1523553" cy="37549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656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>
                <a:solidFill>
                  <a:srgbClr val="ffffff"/>
                </a:solidFill>
                <a:latin typeface="BERVMO+RGATBA+TimesNewRomanPS-BoldMT,Bold"/>
                <a:cs typeface="BERVMO+RGATBA+TimesNewRomanPS-BoldMT,Bold"/>
              </a:rPr>
              <a:t>Objectives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4908323" y="4436119"/>
            <a:ext cx="5014975" cy="5696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992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Pothole</a:t>
            </a:r>
            <a:r>
              <a:rPr dirty="0" sz="18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and</a:t>
            </a:r>
            <a:r>
              <a:rPr dirty="0" sz="18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surface</a:t>
            </a:r>
            <a:r>
              <a:rPr dirty="0" sz="18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detection</a:t>
            </a:r>
            <a:r>
              <a:rPr dirty="0" sz="1800" spc="12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with</a:t>
            </a:r>
            <a:r>
              <a:rPr dirty="0" sz="18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obstacle</a:t>
            </a:r>
            <a:r>
              <a:rPr dirty="0" sz="1800" spc="1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detection</a:t>
            </a:r>
          </a:p>
          <a:p>
            <a:pPr marL="0" marR="0">
              <a:lnSpc>
                <a:spcPts val="1992"/>
              </a:lnSpc>
              <a:spcBef>
                <a:spcPts val="200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when</a:t>
            </a:r>
            <a:r>
              <a:rPr dirty="0" sz="18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walking</a:t>
            </a:r>
            <a:r>
              <a:rPr dirty="0" sz="18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in</a:t>
            </a:r>
            <a:r>
              <a:rPr dirty="0" sz="18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the</a:t>
            </a:r>
            <a:r>
              <a:rPr dirty="0" sz="18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surroundings.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4403866" y="5215097"/>
            <a:ext cx="5651169" cy="5696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992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Make</a:t>
            </a:r>
            <a:r>
              <a:rPr dirty="0" sz="18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Ease</a:t>
            </a:r>
            <a:r>
              <a:rPr dirty="0" sz="18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the</a:t>
            </a:r>
            <a:r>
              <a:rPr dirty="0" sz="18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detection</a:t>
            </a:r>
            <a:r>
              <a:rPr dirty="0" sz="1800" spc="12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of</a:t>
            </a:r>
            <a:r>
              <a:rPr dirty="0" sz="18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family,</a:t>
            </a:r>
            <a:r>
              <a:rPr dirty="0" sz="18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relatives</a:t>
            </a:r>
            <a:r>
              <a:rPr dirty="0" sz="1800" spc="12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and</a:t>
            </a:r>
            <a:r>
              <a:rPr dirty="0" sz="18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friends</a:t>
            </a:r>
            <a:r>
              <a:rPr dirty="0" sz="18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and</a:t>
            </a:r>
          </a:p>
          <a:p>
            <a:pPr marL="0" marR="0">
              <a:lnSpc>
                <a:spcPts val="1992"/>
              </a:lnSpc>
              <a:spcBef>
                <a:spcPts val="200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their</a:t>
            </a:r>
            <a:r>
              <a:rPr dirty="0" sz="18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emotions.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4616836" y="5870104"/>
            <a:ext cx="2801627" cy="3429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SMART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NAVIGATION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213358" y="6516217"/>
            <a:ext cx="384125" cy="266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05</a:t>
            </a:r>
          </a:p>
        </p:txBody>
      </p:sp>
    </p:spTree>
  </p:cSld>
  <p:clrMapOvr>
    <a:masterClrMapping/>
  </p:clrMapOvr>
</p:sld>
</file>

<file path=ppt/slides/slide50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3814691" y="382384"/>
            <a:ext cx="3759309" cy="49152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570"/>
              </a:lnSpc>
              <a:spcBef>
                <a:spcPts val="0"/>
              </a:spcBef>
              <a:spcAft>
                <a:spcPts val="0"/>
              </a:spcAft>
            </a:pPr>
            <a:r>
              <a:rPr dirty="0" sz="3200">
                <a:solidFill>
                  <a:srgbClr val="000000"/>
                </a:solidFill>
                <a:latin typeface="WSCDCU+MKQGIR+Arial-BoldMT,Bold"/>
                <a:cs typeface="WSCDCU+MKQGIR+Arial-BoldMT,Bold"/>
              </a:rPr>
              <a:t>E.</a:t>
            </a:r>
            <a:r>
              <a:rPr dirty="0" sz="3200" spc="94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3200">
                <a:solidFill>
                  <a:srgbClr val="000000"/>
                </a:solidFill>
                <a:latin typeface="WSCDCU+MKQGIR+Arial-BoldMT,Bold"/>
                <a:cs typeface="WSCDCU+MKQGIR+Arial-BoldMT,Bold"/>
              </a:rPr>
              <a:t>Output</a:t>
            </a:r>
            <a:r>
              <a:rPr dirty="0" sz="3200" spc="79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3200">
                <a:solidFill>
                  <a:srgbClr val="000000"/>
                </a:solidFill>
                <a:latin typeface="WSCDCU+MKQGIR+Arial-BoldMT,Bold"/>
                <a:cs typeface="WSCDCU+MKQGIR+Arial-BoldMT,Bold"/>
              </a:rPr>
              <a:t>of</a:t>
            </a:r>
            <a:r>
              <a:rPr dirty="0" sz="3200" spc="86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3200">
                <a:solidFill>
                  <a:srgbClr val="000000"/>
                </a:solidFill>
                <a:latin typeface="WSCDCU+MKQGIR+Arial-BoldMT,Bold"/>
                <a:cs typeface="WSCDCU+MKQGIR+Arial-BoldMT,Bold"/>
              </a:rPr>
              <a:t>Model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612064" y="1821234"/>
            <a:ext cx="1816128" cy="266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Dataset</a:t>
            </a:r>
            <a:r>
              <a:rPr dirty="0" sz="1800" spc="-87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preparing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3612064" y="2227596"/>
            <a:ext cx="2052078" cy="266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Train</a:t>
            </a:r>
            <a:r>
              <a:rPr dirty="0" sz="1800" spc="-189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and</a:t>
            </a:r>
            <a:r>
              <a:rPr dirty="0" sz="1800" spc="-3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test</a:t>
            </a:r>
            <a:r>
              <a:rPr dirty="0" sz="1800" spc="-8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model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3612064" y="2633958"/>
            <a:ext cx="1892882" cy="5461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Test</a:t>
            </a:r>
            <a:r>
              <a:rPr dirty="0" sz="1800" spc="-225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phase</a:t>
            </a:r>
            <a:r>
              <a:rPr dirty="0" sz="1800" spc="-3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1(check</a:t>
            </a:r>
          </a:p>
          <a:p>
            <a:pPr marL="0" marR="0">
              <a:lnSpc>
                <a:spcPts val="1800"/>
              </a:lnSpc>
              <a:spcBef>
                <a:spcPts val="400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accuracy</a:t>
            </a:r>
            <a:r>
              <a:rPr dirty="0" sz="1800" spc="-68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)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3612064" y="3301765"/>
            <a:ext cx="2149329" cy="266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Improve</a:t>
            </a:r>
            <a:r>
              <a:rPr dirty="0" sz="1800" spc="-87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the</a:t>
            </a:r>
            <a:r>
              <a:rPr dirty="0" sz="1800" spc="-34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accuracy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3612064" y="3708127"/>
            <a:ext cx="1704731" cy="5461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Implement</a:t>
            </a:r>
            <a:r>
              <a:rPr dirty="0" sz="1800" spc="-4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vocal</a:t>
            </a:r>
          </a:p>
          <a:p>
            <a:pPr marL="0" marR="0">
              <a:lnSpc>
                <a:spcPts val="1800"/>
              </a:lnSpc>
              <a:spcBef>
                <a:spcPts val="400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command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6331222" y="3708127"/>
            <a:ext cx="1335865" cy="939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ff0000"/>
                </a:solidFill>
                <a:latin typeface="Calibri"/>
                <a:cs typeface="Calibri"/>
              </a:rPr>
              <a:t>Not</a:t>
            </a:r>
            <a:r>
              <a:rPr dirty="0" sz="1800" spc="-41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0000"/>
                </a:solidFill>
                <a:latin typeface="Calibri"/>
                <a:cs typeface="Calibri"/>
              </a:rPr>
              <a:t>Complet</a:t>
            </a:r>
          </a:p>
          <a:p>
            <a:pPr marL="552090" marR="0">
              <a:lnSpc>
                <a:spcPts val="1800"/>
              </a:lnSpc>
              <a:spcBef>
                <a:spcPts val="3500"/>
              </a:spcBef>
              <a:spcAft>
                <a:spcPts val="0"/>
              </a:spcAft>
            </a:pPr>
            <a:r>
              <a:rPr dirty="0" sz="1800">
                <a:solidFill>
                  <a:srgbClr val="ff0000"/>
                </a:solidFill>
                <a:latin typeface="Calibri"/>
                <a:cs typeface="Calibri"/>
              </a:rPr>
              <a:t>Fail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3612064" y="4375933"/>
            <a:ext cx="1303358" cy="266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User</a:t>
            </a:r>
            <a:r>
              <a:rPr dirty="0" sz="1800" spc="-46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Testing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2052100" y="5920842"/>
            <a:ext cx="7800987" cy="3429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SMART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NAVIGATION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TOOL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FOR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VISUALLY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IMPAIRED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PEOPLE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1106784" y="6480389"/>
            <a:ext cx="306883" cy="1905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898989"/>
                </a:solidFill>
                <a:latin typeface="Calibri"/>
                <a:cs typeface="Calibri"/>
              </a:rPr>
              <a:t>50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213358" y="6516217"/>
            <a:ext cx="384125" cy="266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52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2834640" y="6583764"/>
            <a:ext cx="4524348" cy="266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IT19008424</a:t>
            </a:r>
            <a:r>
              <a:rPr dirty="0" sz="1800" spc="425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|</a:t>
            </a:r>
            <a:r>
              <a:rPr dirty="0" sz="1800" spc="79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Weragoda</a:t>
            </a:r>
            <a:r>
              <a:rPr dirty="0" sz="1800" spc="-137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W.R.J.M.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|</a:t>
            </a:r>
            <a:r>
              <a:rPr dirty="0" sz="1800" spc="-46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2022-227</a:t>
            </a:r>
          </a:p>
        </p:txBody>
      </p:sp>
    </p:spTree>
  </p:cSld>
  <p:clrMapOvr>
    <a:masterClrMapping/>
  </p:clrMapOvr>
</p:sld>
</file>

<file path=ppt/slides/slide51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052100" y="412698"/>
            <a:ext cx="7113531" cy="50963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712"/>
              </a:lnSpc>
              <a:spcBef>
                <a:spcPts val="0"/>
              </a:spcBef>
              <a:spcAft>
                <a:spcPts val="0"/>
              </a:spcAft>
            </a:pPr>
            <a:r>
              <a:rPr dirty="0" sz="4000" strike="sngStrike">
                <a:solidFill>
                  <a:srgbClr val="000000"/>
                </a:solidFill>
                <a:latin typeface="RLBKGU+TKVWID+Calibri-Light,Bold"/>
                <a:cs typeface="RLBKGU+TKVWID+Calibri-Light,Bold"/>
              </a:rPr>
              <a:t>Alternative</a:t>
            </a:r>
            <a:r>
              <a:rPr dirty="0" sz="4000" spc="-166">
                <a:solidFill>
                  <a:srgbClr val="000000"/>
                </a:solidFill>
                <a:latin typeface="RLBKGU+TKVWID+Calibri-Light,Bold"/>
                <a:cs typeface="RLBKGU+TKVWID+Calibri-Light,Bold"/>
              </a:rPr>
              <a:t> </a:t>
            </a:r>
            <a:r>
              <a:rPr dirty="0" sz="4000" strike="sngStrike">
                <a:solidFill>
                  <a:srgbClr val="000000"/>
                </a:solidFill>
                <a:latin typeface="RLBKGU+TKVWID+Calibri-Light,Bold"/>
                <a:cs typeface="RLBKGU+TKVWID+Calibri-Light,Bold"/>
              </a:rPr>
              <a:t>System</a:t>
            </a:r>
            <a:r>
              <a:rPr dirty="0" sz="4000" spc="-179">
                <a:solidFill>
                  <a:srgbClr val="000000"/>
                </a:solidFill>
                <a:latin typeface="RLBKGU+TKVWID+Calibri-Light,Bold"/>
                <a:cs typeface="RLBKGU+TKVWID+Calibri-Light,Bold"/>
              </a:rPr>
              <a:t> </a:t>
            </a:r>
            <a:r>
              <a:rPr dirty="0" sz="4000" strike="sngStrike">
                <a:solidFill>
                  <a:srgbClr val="000000"/>
                </a:solidFill>
                <a:latin typeface="RLBKGU+TKVWID+Calibri-Light,Bold"/>
                <a:cs typeface="RLBKGU+TKVWID+Calibri-Light,Bold"/>
              </a:rPr>
              <a:t>for</a:t>
            </a:r>
            <a:r>
              <a:rPr dirty="0" sz="4000" spc="-185">
                <a:solidFill>
                  <a:srgbClr val="000000"/>
                </a:solidFill>
                <a:latin typeface="RLBKGU+TKVWID+Calibri-Light,Bold"/>
                <a:cs typeface="RLBKGU+TKVWID+Calibri-Light,Bold"/>
              </a:rPr>
              <a:t> </a:t>
            </a:r>
            <a:r>
              <a:rPr dirty="0" sz="4000" strike="sngStrike">
                <a:solidFill>
                  <a:srgbClr val="000000"/>
                </a:solidFill>
                <a:latin typeface="RLBKGU+TKVWID+Calibri-Light,Bold"/>
                <a:cs typeface="RLBKGU+TKVWID+Calibri-Light,Bold"/>
              </a:rPr>
              <a:t>APS</a:t>
            </a:r>
            <a:r>
              <a:rPr dirty="0" sz="4000" spc="-195">
                <a:solidFill>
                  <a:srgbClr val="000000"/>
                </a:solidFill>
                <a:latin typeface="RLBKGU+TKVWID+Calibri-Light,Bold"/>
                <a:cs typeface="RLBKGU+TKVWID+Calibri-Light,Bold"/>
              </a:rPr>
              <a:t> </a:t>
            </a:r>
            <a:r>
              <a:rPr dirty="0" sz="4000" strike="sngStrike">
                <a:solidFill>
                  <a:srgbClr val="000000"/>
                </a:solidFill>
                <a:latin typeface="RLBKGU+TKVWID+Calibri-Light,Bold"/>
                <a:cs typeface="RLBKGU+TKVWID+Calibri-Light,Bold"/>
              </a:rPr>
              <a:t>System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02640" y="1379059"/>
            <a:ext cx="6414536" cy="3959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450">
                <a:solidFill>
                  <a:srgbClr val="000000"/>
                </a:solidFill>
                <a:latin typeface="VBJCCD+UVNUMW+ArialMT"/>
                <a:cs typeface="VBJCCD+UVNUMW+ArialMT"/>
              </a:rPr>
              <a:t>•</a:t>
            </a:r>
            <a:r>
              <a:rPr dirty="0" sz="2450" spc="33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This</a:t>
            </a:r>
            <a:r>
              <a:rPr dirty="0" sz="2400" spc="-46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IOT</a:t>
            </a:r>
            <a:r>
              <a:rPr dirty="0" sz="2400" spc="-116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part</a:t>
            </a:r>
            <a:r>
              <a:rPr dirty="0" sz="2400" spc="-56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requires</a:t>
            </a:r>
            <a:r>
              <a:rPr dirty="0" sz="2400" spc="-94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two</a:t>
            </a:r>
            <a:r>
              <a:rPr dirty="0" sz="2400" spc="-8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Raspberry</a:t>
            </a:r>
            <a:r>
              <a:rPr dirty="0" sz="2400" spc="-38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Pi</a:t>
            </a:r>
            <a:r>
              <a:rPr dirty="0" sz="2400" spc="-56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modules.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802640" y="1835243"/>
            <a:ext cx="9262884" cy="7340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450">
                <a:solidFill>
                  <a:srgbClr val="000000"/>
                </a:solidFill>
                <a:latin typeface="VBJCCD+UVNUMW+ArialMT"/>
                <a:cs typeface="VBJCCD+UVNUMW+ArialMT"/>
              </a:rPr>
              <a:t>•</a:t>
            </a:r>
            <a:r>
              <a:rPr dirty="0" sz="2450" spc="33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One</a:t>
            </a:r>
            <a:r>
              <a:rPr dirty="0" sz="2400" spc="-49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is</a:t>
            </a:r>
            <a:r>
              <a:rPr dirty="0" sz="2400" spc="-56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in</a:t>
            </a:r>
            <a:r>
              <a:rPr dirty="0" sz="2400" spc="-52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our</a:t>
            </a:r>
            <a:r>
              <a:rPr dirty="0" sz="2400" spc="-55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main</a:t>
            </a:r>
            <a:r>
              <a:rPr dirty="0" sz="2400" spc="-55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model</a:t>
            </a:r>
            <a:r>
              <a:rPr dirty="0" sz="2400" spc="-5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and</a:t>
            </a:r>
            <a:r>
              <a:rPr dirty="0" sz="2400" spc="-5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the</a:t>
            </a:r>
            <a:r>
              <a:rPr dirty="0" sz="2400" spc="-47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other</a:t>
            </a:r>
            <a:r>
              <a:rPr dirty="0" sz="2400" spc="-49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one</a:t>
            </a:r>
            <a:r>
              <a:rPr dirty="0" sz="2400" spc="-5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should</a:t>
            </a:r>
            <a:r>
              <a:rPr dirty="0" sz="2400" spc="-5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be</a:t>
            </a:r>
            <a:r>
              <a:rPr dirty="0" sz="2400" spc="-47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connected</a:t>
            </a:r>
            <a:r>
              <a:rPr dirty="0" sz="2400" spc="-8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to</a:t>
            </a:r>
            <a:r>
              <a:rPr dirty="0" sz="2400" spc="-8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the</a:t>
            </a:r>
          </a:p>
          <a:p>
            <a:pPr marL="228600" marR="0">
              <a:lnSpc>
                <a:spcPts val="2400"/>
              </a:lnSpc>
              <a:spcBef>
                <a:spcPts val="261"/>
              </a:spcBef>
              <a:spcAft>
                <a:spcPts val="0"/>
              </a:spcAft>
            </a:pP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countdown</a:t>
            </a:r>
            <a:r>
              <a:rPr dirty="0" sz="2400" spc="-132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pedestrian</a:t>
            </a:r>
            <a:r>
              <a:rPr dirty="0" sz="2400" spc="-6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signals.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802640" y="2620611"/>
            <a:ext cx="9695525" cy="3959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450">
                <a:solidFill>
                  <a:srgbClr val="000000"/>
                </a:solidFill>
                <a:latin typeface="VBJCCD+UVNUMW+ArialMT"/>
                <a:cs typeface="VBJCCD+UVNUMW+ArialMT"/>
              </a:rPr>
              <a:t>•</a:t>
            </a:r>
            <a:r>
              <a:rPr dirty="0" sz="2450" spc="33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Those</a:t>
            </a:r>
            <a:r>
              <a:rPr dirty="0" sz="2400" spc="-44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two</a:t>
            </a:r>
            <a:r>
              <a:rPr dirty="0" sz="2400" spc="-8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will</a:t>
            </a:r>
            <a:r>
              <a:rPr dirty="0" sz="2400" spc="-56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be</a:t>
            </a:r>
            <a:r>
              <a:rPr dirty="0" sz="2400" spc="-47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connected</a:t>
            </a:r>
            <a:r>
              <a:rPr dirty="0" sz="2400" spc="-8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via</a:t>
            </a:r>
            <a:r>
              <a:rPr dirty="0" sz="2400" spc="-49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Wi-Fi</a:t>
            </a:r>
            <a:r>
              <a:rPr dirty="0" sz="2400" spc="-5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when</a:t>
            </a:r>
            <a:r>
              <a:rPr dirty="0" sz="2400" spc="-4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user</a:t>
            </a:r>
            <a:r>
              <a:rPr dirty="0" sz="2400" spc="-46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reaches</a:t>
            </a:r>
            <a:r>
              <a:rPr dirty="0" sz="2400" spc="-68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the</a:t>
            </a:r>
            <a:r>
              <a:rPr dirty="0" sz="2400" spc="-47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traffic</a:t>
            </a:r>
            <a:r>
              <a:rPr dirty="0" sz="2400" spc="-187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signals.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802640" y="3076795"/>
            <a:ext cx="9871454" cy="7340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450">
                <a:solidFill>
                  <a:srgbClr val="000000"/>
                </a:solidFill>
                <a:latin typeface="VBJCCD+UVNUMW+ArialMT"/>
                <a:cs typeface="VBJCCD+UVNUMW+ArialMT"/>
              </a:rPr>
              <a:t>•</a:t>
            </a:r>
            <a:r>
              <a:rPr dirty="0" sz="2450" spc="33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Then</a:t>
            </a:r>
            <a:r>
              <a:rPr dirty="0" sz="2400" spc="-38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it</a:t>
            </a:r>
            <a:r>
              <a:rPr dirty="0" sz="2400" spc="-6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will</a:t>
            </a:r>
            <a:r>
              <a:rPr dirty="0" sz="2400" spc="-56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notify</a:t>
            </a:r>
            <a:r>
              <a:rPr dirty="0" sz="2400" spc="-56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the</a:t>
            </a:r>
            <a:r>
              <a:rPr dirty="0" sz="2400" spc="-47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user</a:t>
            </a:r>
            <a:r>
              <a:rPr dirty="0" sz="2400" spc="-46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about</a:t>
            </a:r>
            <a:r>
              <a:rPr dirty="0" sz="2400" spc="-57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remaining</a:t>
            </a:r>
            <a:r>
              <a:rPr dirty="0" sz="2400" spc="-79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time</a:t>
            </a:r>
            <a:r>
              <a:rPr dirty="0" sz="2400" spc="-69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and</a:t>
            </a:r>
            <a:r>
              <a:rPr dirty="0" sz="2400" spc="-5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decision</a:t>
            </a:r>
            <a:r>
              <a:rPr dirty="0" sz="2400" spc="-46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of</a:t>
            </a:r>
            <a:r>
              <a:rPr dirty="0" sz="2400" spc="-5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crossing</a:t>
            </a:r>
            <a:r>
              <a:rPr dirty="0" sz="2400" spc="-99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the</a:t>
            </a:r>
          </a:p>
          <a:p>
            <a:pPr marL="228600" marR="0">
              <a:lnSpc>
                <a:spcPts val="2400"/>
              </a:lnSpc>
              <a:spcBef>
                <a:spcPts val="261"/>
              </a:spcBef>
              <a:spcAft>
                <a:spcPts val="0"/>
              </a:spcAft>
            </a:pP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road</a:t>
            </a:r>
            <a:r>
              <a:rPr dirty="0" sz="2400" spc="-9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or</a:t>
            </a:r>
            <a:r>
              <a:rPr dirty="0" sz="2400" spc="-57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wait</a:t>
            </a:r>
            <a:r>
              <a:rPr dirty="0" sz="2400" spc="-87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for</a:t>
            </a:r>
            <a:r>
              <a:rPr dirty="0" sz="2400" spc="-102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the</a:t>
            </a:r>
            <a:r>
              <a:rPr dirty="0" sz="2400" spc="-47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next</a:t>
            </a:r>
            <a:r>
              <a:rPr dirty="0" sz="2400" spc="-8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turn</a:t>
            </a:r>
            <a:r>
              <a:rPr dirty="0" sz="2400" spc="-5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via</a:t>
            </a:r>
            <a:r>
              <a:rPr dirty="0" sz="2400" spc="-49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headphones.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802640" y="3862164"/>
            <a:ext cx="9861299" cy="84517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450">
                <a:solidFill>
                  <a:srgbClr val="000000"/>
                </a:solidFill>
                <a:latin typeface="VBJCCD+UVNUMW+ArialMT"/>
                <a:cs typeface="VBJCCD+UVNUMW+ArialMT"/>
              </a:rPr>
              <a:t>•</a:t>
            </a:r>
            <a:r>
              <a:rPr dirty="0" sz="2450" spc="33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Due</a:t>
            </a:r>
            <a:r>
              <a:rPr dirty="0" sz="2400" spc="-49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to</a:t>
            </a:r>
            <a:r>
              <a:rPr dirty="0" sz="2400" spc="-8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the</a:t>
            </a:r>
            <a:r>
              <a:rPr dirty="0" sz="2400" spc="-47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current</a:t>
            </a:r>
            <a:r>
              <a:rPr dirty="0" sz="2400" spc="-98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situation</a:t>
            </a:r>
            <a:r>
              <a:rPr dirty="0" sz="2400" spc="-95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of</a:t>
            </a:r>
            <a:r>
              <a:rPr dirty="0" sz="2400" spc="-5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the</a:t>
            </a:r>
            <a:r>
              <a:rPr dirty="0" sz="2400" spc="-47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country</a:t>
            </a:r>
            <a:r>
              <a:rPr dirty="0" sz="2400" spc="-8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we</a:t>
            </a:r>
            <a:r>
              <a:rPr dirty="0" sz="2400" spc="-69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couldn’t</a:t>
            </a:r>
            <a:r>
              <a:rPr dirty="0" sz="2400" spc="-7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find</a:t>
            </a:r>
            <a:r>
              <a:rPr dirty="0" sz="2400" spc="-58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pi</a:t>
            </a:r>
            <a:r>
              <a:rPr dirty="0" sz="2400" spc="-54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modules.</a:t>
            </a:r>
          </a:p>
          <a:p>
            <a:pPr marL="0" marR="0">
              <a:lnSpc>
                <a:spcPts val="2400"/>
              </a:lnSpc>
              <a:spcBef>
                <a:spcPts val="719"/>
              </a:spcBef>
              <a:spcAft>
                <a:spcPts val="0"/>
              </a:spcAft>
            </a:pPr>
            <a:r>
              <a:rPr dirty="0" sz="2450">
                <a:solidFill>
                  <a:srgbClr val="000000"/>
                </a:solidFill>
                <a:latin typeface="VBJCCD+UVNUMW+ArialMT"/>
                <a:cs typeface="VBJCCD+UVNUMW+ArialMT"/>
              </a:rPr>
              <a:t>•</a:t>
            </a:r>
            <a:r>
              <a:rPr dirty="0" sz="2450" spc="33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I’</a:t>
            </a:r>
            <a:r>
              <a:rPr dirty="0" sz="2400" spc="-55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m</a:t>
            </a:r>
            <a:r>
              <a:rPr dirty="0" sz="2400" spc="-64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hoping</a:t>
            </a:r>
            <a:r>
              <a:rPr dirty="0" sz="2400" spc="-55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to</a:t>
            </a:r>
            <a:r>
              <a:rPr dirty="0" sz="2400" spc="-8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integrate</a:t>
            </a:r>
            <a:r>
              <a:rPr dirty="0" sz="2400" spc="-187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that</a:t>
            </a:r>
            <a:r>
              <a:rPr dirty="0" sz="2400" spc="-8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part</a:t>
            </a:r>
            <a:r>
              <a:rPr dirty="0" sz="2400" spc="-56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using</a:t>
            </a:r>
            <a:r>
              <a:rPr dirty="0" sz="2400" spc="-56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two</a:t>
            </a:r>
            <a:r>
              <a:rPr dirty="0" sz="2400" spc="-8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lap</a:t>
            </a:r>
            <a:r>
              <a:rPr dirty="0" sz="2400" spc="-54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tops</a:t>
            </a:r>
            <a:r>
              <a:rPr dirty="0" sz="2400" spc="-92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for</a:t>
            </a:r>
            <a:r>
              <a:rPr dirty="0" sz="2400" spc="-102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the</a:t>
            </a:r>
            <a:r>
              <a:rPr dirty="0" sz="2400" spc="-47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100%</a:t>
            </a:r>
            <a:r>
              <a:rPr dirty="0" sz="2400" spc="-6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evaluation.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2052100" y="5920842"/>
            <a:ext cx="7800987" cy="3429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SMART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NAVIGATION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TOOL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FOR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VISUALLY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IMPAIRED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PEOPLE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213358" y="6516217"/>
            <a:ext cx="384125" cy="266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46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2834640" y="6583764"/>
            <a:ext cx="4524348" cy="266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IT19008424</a:t>
            </a:r>
            <a:r>
              <a:rPr dirty="0" sz="1800" spc="425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|</a:t>
            </a:r>
            <a:r>
              <a:rPr dirty="0" sz="1800" spc="79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Weragoda</a:t>
            </a:r>
            <a:r>
              <a:rPr dirty="0" sz="1800" spc="-137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W.R.J.M.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|</a:t>
            </a:r>
            <a:r>
              <a:rPr dirty="0" sz="1800" spc="-46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2022-227</a:t>
            </a:r>
          </a:p>
        </p:txBody>
      </p:sp>
    </p:spTree>
  </p:cSld>
  <p:clrMapOvr>
    <a:masterClrMapping/>
  </p:clrMapOvr>
</p:sld>
</file>

<file path=ppt/slides/slide52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4316019" y="359667"/>
            <a:ext cx="3431482" cy="50963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712"/>
              </a:lnSpc>
              <a:spcBef>
                <a:spcPts val="0"/>
              </a:spcBef>
              <a:spcAft>
                <a:spcPts val="0"/>
              </a:spcAft>
            </a:pPr>
            <a:r>
              <a:rPr dirty="0" sz="4000" strike="sngStrike">
                <a:solidFill>
                  <a:srgbClr val="000000"/>
                </a:solidFill>
                <a:latin typeface="RLBKGU+TKVWID+Calibri-Light,Bold"/>
                <a:cs typeface="RLBKGU+TKVWID+Calibri-Light,Bold"/>
              </a:rPr>
              <a:t>FUTURE</a:t>
            </a:r>
            <a:r>
              <a:rPr dirty="0" sz="4000" spc="-199">
                <a:solidFill>
                  <a:srgbClr val="000000"/>
                </a:solidFill>
                <a:latin typeface="RLBKGU+TKVWID+Calibri-Light,Bold"/>
                <a:cs typeface="RLBKGU+TKVWID+Calibri-Light,Bold"/>
              </a:rPr>
              <a:t> </a:t>
            </a:r>
            <a:r>
              <a:rPr dirty="0" sz="4000" strike="sngStrike">
                <a:solidFill>
                  <a:srgbClr val="000000"/>
                </a:solidFill>
                <a:latin typeface="RLBKGU+TKVWID+Calibri-Light,Bold"/>
                <a:cs typeface="RLBKGU+TKVWID+Calibri-Light,Bold"/>
              </a:rPr>
              <a:t>WORKS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01038" y="1743100"/>
            <a:ext cx="7304244" cy="133110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500"/>
              </a:lnSpc>
              <a:spcBef>
                <a:spcPts val="0"/>
              </a:spcBef>
              <a:spcAft>
                <a:spcPts val="0"/>
              </a:spcAft>
            </a:pPr>
            <a:r>
              <a:rPr dirty="0" sz="3550">
                <a:solidFill>
                  <a:srgbClr val="000000"/>
                </a:solidFill>
                <a:latin typeface="VBJCCD+UVNUMW+ArialMT"/>
                <a:cs typeface="VBJCCD+UVNUMW+ArialMT"/>
              </a:rPr>
              <a:t>•</a:t>
            </a:r>
            <a:r>
              <a:rPr dirty="0" sz="3550" spc="-33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3500">
                <a:solidFill>
                  <a:srgbClr val="000000"/>
                </a:solidFill>
                <a:latin typeface="Calibri"/>
                <a:cs typeface="Calibri"/>
              </a:rPr>
              <a:t>We</a:t>
            </a:r>
            <a:r>
              <a:rPr dirty="0" sz="3500" spc="-21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3500">
                <a:solidFill>
                  <a:srgbClr val="000000"/>
                </a:solidFill>
                <a:latin typeface="Calibri"/>
                <a:cs typeface="Calibri"/>
              </a:rPr>
              <a:t>are</a:t>
            </a:r>
            <a:r>
              <a:rPr dirty="0" sz="3500" spc="-127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3500">
                <a:solidFill>
                  <a:srgbClr val="000000"/>
                </a:solidFill>
                <a:latin typeface="Calibri"/>
                <a:cs typeface="Calibri"/>
              </a:rPr>
              <a:t>hoping</a:t>
            </a:r>
            <a:r>
              <a:rPr dirty="0" sz="3500" spc="-76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3500">
                <a:solidFill>
                  <a:srgbClr val="000000"/>
                </a:solidFill>
                <a:latin typeface="Calibri"/>
                <a:cs typeface="Calibri"/>
              </a:rPr>
              <a:t>to</a:t>
            </a:r>
            <a:r>
              <a:rPr dirty="0" sz="3500" spc="-10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3500">
                <a:solidFill>
                  <a:srgbClr val="000000"/>
                </a:solidFill>
                <a:latin typeface="Calibri"/>
                <a:cs typeface="Calibri"/>
              </a:rPr>
              <a:t>use</a:t>
            </a:r>
            <a:r>
              <a:rPr dirty="0" sz="3500" spc="-8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3500">
                <a:solidFill>
                  <a:srgbClr val="000000"/>
                </a:solidFill>
                <a:latin typeface="Calibri"/>
                <a:cs typeface="Calibri"/>
              </a:rPr>
              <a:t>raspberry</a:t>
            </a:r>
            <a:r>
              <a:rPr dirty="0" sz="3500" spc="-11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3500">
                <a:solidFill>
                  <a:srgbClr val="000000"/>
                </a:solidFill>
                <a:latin typeface="Calibri"/>
                <a:cs typeface="Calibri"/>
              </a:rPr>
              <a:t>pi4</a:t>
            </a:r>
          </a:p>
          <a:p>
            <a:pPr marL="228600" marR="0">
              <a:lnSpc>
                <a:spcPts val="3152"/>
              </a:lnSpc>
              <a:spcBef>
                <a:spcPts val="0"/>
              </a:spcBef>
              <a:spcAft>
                <a:spcPts val="0"/>
              </a:spcAft>
            </a:pPr>
            <a:r>
              <a:rPr dirty="0" sz="3500">
                <a:solidFill>
                  <a:srgbClr val="000000"/>
                </a:solidFill>
                <a:latin typeface="Calibri"/>
                <a:cs typeface="Calibri"/>
              </a:rPr>
              <a:t>module</a:t>
            </a:r>
            <a:r>
              <a:rPr dirty="0" sz="3500" spc="-74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3500">
                <a:solidFill>
                  <a:srgbClr val="000000"/>
                </a:solidFill>
                <a:latin typeface="Calibri"/>
                <a:cs typeface="Calibri"/>
              </a:rPr>
              <a:t>for</a:t>
            </a:r>
            <a:r>
              <a:rPr dirty="0" sz="3500" spc="-15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3500">
                <a:solidFill>
                  <a:srgbClr val="000000"/>
                </a:solidFill>
                <a:latin typeface="Calibri"/>
                <a:cs typeface="Calibri"/>
              </a:rPr>
              <a:t>the</a:t>
            </a:r>
            <a:r>
              <a:rPr dirty="0" sz="3500" spc="-79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3500">
                <a:solidFill>
                  <a:srgbClr val="000000"/>
                </a:solidFill>
                <a:latin typeface="Calibri"/>
                <a:cs typeface="Calibri"/>
              </a:rPr>
              <a:t>future</a:t>
            </a:r>
            <a:r>
              <a:rPr dirty="0" sz="3500" spc="-12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3500">
                <a:solidFill>
                  <a:srgbClr val="000000"/>
                </a:solidFill>
                <a:latin typeface="Calibri"/>
                <a:cs typeface="Calibri"/>
              </a:rPr>
              <a:t>implementation</a:t>
            </a:r>
          </a:p>
          <a:p>
            <a:pPr marL="228600" marR="0">
              <a:lnSpc>
                <a:spcPts val="2939"/>
              </a:lnSpc>
              <a:spcBef>
                <a:spcPts val="0"/>
              </a:spcBef>
              <a:spcAft>
                <a:spcPts val="0"/>
              </a:spcAft>
            </a:pPr>
            <a:r>
              <a:rPr dirty="0" sz="3500">
                <a:solidFill>
                  <a:srgbClr val="000000"/>
                </a:solidFill>
                <a:latin typeface="Calibri"/>
                <a:cs typeface="Calibri"/>
              </a:rPr>
              <a:t>of</a:t>
            </a:r>
            <a:r>
              <a:rPr dirty="0" sz="3500" spc="-8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3500">
                <a:solidFill>
                  <a:srgbClr val="000000"/>
                </a:solidFill>
                <a:latin typeface="Calibri"/>
                <a:cs typeface="Calibri"/>
              </a:rPr>
              <a:t>the</a:t>
            </a:r>
            <a:r>
              <a:rPr dirty="0" sz="3500" spc="-79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3500">
                <a:solidFill>
                  <a:srgbClr val="000000"/>
                </a:solidFill>
                <a:latin typeface="Calibri"/>
                <a:cs typeface="Calibri"/>
              </a:rPr>
              <a:t>component.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701038" y="3000995"/>
            <a:ext cx="5896861" cy="5592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103"/>
              </a:lnSpc>
              <a:spcBef>
                <a:spcPts val="0"/>
              </a:spcBef>
              <a:spcAft>
                <a:spcPts val="0"/>
              </a:spcAft>
            </a:pPr>
            <a:r>
              <a:rPr dirty="0" sz="3550">
                <a:solidFill>
                  <a:srgbClr val="000000"/>
                </a:solidFill>
                <a:latin typeface="VBJCCD+UVNUMW+ArialMT"/>
                <a:cs typeface="VBJCCD+UVNUMW+ArialMT"/>
              </a:rPr>
              <a:t>•</a:t>
            </a:r>
            <a:r>
              <a:rPr dirty="0" sz="3550" spc="-33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3500">
                <a:solidFill>
                  <a:srgbClr val="000000"/>
                </a:solidFill>
                <a:latin typeface="Cambria"/>
                <a:cs typeface="Cambria"/>
              </a:rPr>
              <a:t>Tune</a:t>
            </a:r>
            <a:r>
              <a:rPr dirty="0" sz="3500">
                <a:solidFill>
                  <a:srgbClr val="000000"/>
                </a:solidFill>
                <a:latin typeface="Cambria"/>
                <a:cs typeface="Cambria"/>
              </a:rPr>
              <a:t> </a:t>
            </a:r>
            <a:r>
              <a:rPr dirty="0" sz="3500">
                <a:solidFill>
                  <a:srgbClr val="000000"/>
                </a:solidFill>
                <a:latin typeface="Cambria"/>
                <a:cs typeface="Cambria"/>
              </a:rPr>
              <a:t>the</a:t>
            </a:r>
            <a:r>
              <a:rPr dirty="0" sz="3500">
                <a:solidFill>
                  <a:srgbClr val="000000"/>
                </a:solidFill>
                <a:latin typeface="Cambria"/>
                <a:cs typeface="Cambria"/>
              </a:rPr>
              <a:t> </a:t>
            </a:r>
            <a:r>
              <a:rPr dirty="0" sz="3500">
                <a:solidFill>
                  <a:srgbClr val="000000"/>
                </a:solidFill>
                <a:latin typeface="Cambria"/>
                <a:cs typeface="Cambria"/>
              </a:rPr>
              <a:t>model</a:t>
            </a:r>
            <a:r>
              <a:rPr dirty="0" sz="3500">
                <a:solidFill>
                  <a:srgbClr val="000000"/>
                </a:solidFill>
                <a:latin typeface="Cambria"/>
                <a:cs typeface="Cambria"/>
              </a:rPr>
              <a:t> </a:t>
            </a:r>
            <a:r>
              <a:rPr dirty="0" sz="3500">
                <a:solidFill>
                  <a:srgbClr val="000000"/>
                </a:solidFill>
                <a:latin typeface="Cambria"/>
                <a:cs typeface="Cambria"/>
              </a:rPr>
              <a:t>to</a:t>
            </a:r>
            <a:r>
              <a:rPr dirty="0" sz="3500">
                <a:solidFill>
                  <a:srgbClr val="000000"/>
                </a:solidFill>
                <a:latin typeface="Cambria"/>
                <a:cs typeface="Cambria"/>
              </a:rPr>
              <a:t> </a:t>
            </a:r>
            <a:r>
              <a:rPr dirty="0" sz="3500">
                <a:solidFill>
                  <a:srgbClr val="000000"/>
                </a:solidFill>
                <a:latin typeface="Cambria"/>
                <a:cs typeface="Cambria"/>
              </a:rPr>
              <a:t>those</a:t>
            </a:r>
            <a:r>
              <a:rPr dirty="0" sz="3500">
                <a:solidFill>
                  <a:srgbClr val="000000"/>
                </a:solidFill>
                <a:latin typeface="Cambria"/>
                <a:cs typeface="Cambria"/>
              </a:rPr>
              <a:t> </a:t>
            </a:r>
            <a:r>
              <a:rPr dirty="0" sz="3500">
                <a:solidFill>
                  <a:srgbClr val="000000"/>
                </a:solidFill>
                <a:latin typeface="Cambria"/>
                <a:cs typeface="Cambria"/>
              </a:rPr>
              <a:t>data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929638" y="3374469"/>
            <a:ext cx="6014501" cy="5592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103"/>
              </a:lnSpc>
              <a:spcBef>
                <a:spcPts val="0"/>
              </a:spcBef>
              <a:spcAft>
                <a:spcPts val="0"/>
              </a:spcAft>
            </a:pPr>
            <a:r>
              <a:rPr dirty="0" sz="3500">
                <a:solidFill>
                  <a:srgbClr val="000000"/>
                </a:solidFill>
                <a:latin typeface="Cambria"/>
                <a:cs typeface="Cambria"/>
              </a:rPr>
              <a:t>samples</a:t>
            </a:r>
            <a:r>
              <a:rPr dirty="0" sz="3500">
                <a:solidFill>
                  <a:srgbClr val="000000"/>
                </a:solidFill>
                <a:latin typeface="Cambria"/>
                <a:cs typeface="Cambria"/>
              </a:rPr>
              <a:t> </a:t>
            </a:r>
            <a:r>
              <a:rPr dirty="0" sz="3500">
                <a:solidFill>
                  <a:srgbClr val="000000"/>
                </a:solidFill>
                <a:latin typeface="Cambria"/>
                <a:cs typeface="Cambria"/>
              </a:rPr>
              <a:t>and</a:t>
            </a:r>
            <a:r>
              <a:rPr dirty="0" sz="3500">
                <a:solidFill>
                  <a:srgbClr val="000000"/>
                </a:solidFill>
                <a:latin typeface="Cambria"/>
                <a:cs typeface="Cambria"/>
              </a:rPr>
              <a:t> </a:t>
            </a:r>
            <a:r>
              <a:rPr dirty="0" sz="3500">
                <a:solidFill>
                  <a:srgbClr val="000000"/>
                </a:solidFill>
                <a:latin typeface="Cambria"/>
                <a:cs typeface="Cambria"/>
              </a:rPr>
              <a:t>get</a:t>
            </a:r>
            <a:r>
              <a:rPr dirty="0" sz="3500">
                <a:solidFill>
                  <a:srgbClr val="000000"/>
                </a:solidFill>
                <a:latin typeface="Cambria"/>
                <a:cs typeface="Cambria"/>
              </a:rPr>
              <a:t> </a:t>
            </a:r>
            <a:r>
              <a:rPr dirty="0" sz="3500">
                <a:solidFill>
                  <a:srgbClr val="000000"/>
                </a:solidFill>
                <a:latin typeface="Cambria"/>
                <a:cs typeface="Cambria"/>
              </a:rPr>
              <a:t>higher</a:t>
            </a:r>
            <a:r>
              <a:rPr dirty="0" sz="3500">
                <a:solidFill>
                  <a:srgbClr val="000000"/>
                </a:solidFill>
                <a:latin typeface="Cambria"/>
                <a:cs typeface="Cambria"/>
              </a:rPr>
              <a:t> </a:t>
            </a:r>
            <a:r>
              <a:rPr dirty="0" sz="3500">
                <a:solidFill>
                  <a:srgbClr val="000000"/>
                </a:solidFill>
                <a:latin typeface="Cambria"/>
                <a:cs typeface="Cambria"/>
              </a:rPr>
              <a:t>results.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701038" y="3874754"/>
            <a:ext cx="6906364" cy="5592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103"/>
              </a:lnSpc>
              <a:spcBef>
                <a:spcPts val="0"/>
              </a:spcBef>
              <a:spcAft>
                <a:spcPts val="0"/>
              </a:spcAft>
            </a:pPr>
            <a:r>
              <a:rPr dirty="0" sz="3550">
                <a:solidFill>
                  <a:srgbClr val="000000"/>
                </a:solidFill>
                <a:latin typeface="VBJCCD+UVNUMW+ArialMT"/>
                <a:cs typeface="VBJCCD+UVNUMW+ArialMT"/>
              </a:rPr>
              <a:t>•</a:t>
            </a:r>
            <a:r>
              <a:rPr dirty="0" sz="3550" spc="-33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3500">
                <a:solidFill>
                  <a:srgbClr val="000000"/>
                </a:solidFill>
                <a:latin typeface="Cambria"/>
                <a:cs typeface="Cambria"/>
              </a:rPr>
              <a:t>Integrating</a:t>
            </a:r>
            <a:r>
              <a:rPr dirty="0" sz="3500">
                <a:solidFill>
                  <a:srgbClr val="000000"/>
                </a:solidFill>
                <a:latin typeface="Cambria"/>
                <a:cs typeface="Cambria"/>
              </a:rPr>
              <a:t> </a:t>
            </a:r>
            <a:r>
              <a:rPr dirty="0" sz="3500">
                <a:solidFill>
                  <a:srgbClr val="000000"/>
                </a:solidFill>
                <a:latin typeface="Cambria"/>
                <a:cs typeface="Cambria"/>
              </a:rPr>
              <a:t>all</a:t>
            </a:r>
            <a:r>
              <a:rPr dirty="0" sz="3500">
                <a:solidFill>
                  <a:srgbClr val="000000"/>
                </a:solidFill>
                <a:latin typeface="Cambria"/>
                <a:cs typeface="Cambria"/>
              </a:rPr>
              <a:t> </a:t>
            </a:r>
            <a:r>
              <a:rPr dirty="0" sz="3500">
                <a:solidFill>
                  <a:srgbClr val="000000"/>
                </a:solidFill>
                <a:latin typeface="Cambria"/>
                <a:cs typeface="Cambria"/>
              </a:rPr>
              <a:t>the</a:t>
            </a:r>
            <a:r>
              <a:rPr dirty="0" sz="3500">
                <a:solidFill>
                  <a:srgbClr val="000000"/>
                </a:solidFill>
                <a:latin typeface="Cambria"/>
                <a:cs typeface="Cambria"/>
              </a:rPr>
              <a:t> </a:t>
            </a:r>
            <a:r>
              <a:rPr dirty="0" sz="3500">
                <a:solidFill>
                  <a:srgbClr val="000000"/>
                </a:solidFill>
                <a:latin typeface="Cambria"/>
                <a:cs typeface="Cambria"/>
              </a:rPr>
              <a:t>four</a:t>
            </a:r>
            <a:r>
              <a:rPr dirty="0" sz="3500">
                <a:solidFill>
                  <a:srgbClr val="000000"/>
                </a:solidFill>
                <a:latin typeface="Cambria"/>
                <a:cs typeface="Cambria"/>
              </a:rPr>
              <a:t> </a:t>
            </a:r>
            <a:r>
              <a:rPr dirty="0" sz="3500">
                <a:solidFill>
                  <a:srgbClr val="000000"/>
                </a:solidFill>
                <a:latin typeface="Cambria"/>
                <a:cs typeface="Cambria"/>
              </a:rPr>
              <a:t>component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929637" y="4248229"/>
            <a:ext cx="3024794" cy="5592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103"/>
              </a:lnSpc>
              <a:spcBef>
                <a:spcPts val="0"/>
              </a:spcBef>
              <a:spcAft>
                <a:spcPts val="0"/>
              </a:spcAft>
            </a:pPr>
            <a:r>
              <a:rPr dirty="0" sz="3500">
                <a:solidFill>
                  <a:srgbClr val="000000"/>
                </a:solidFill>
                <a:latin typeface="Cambria"/>
                <a:cs typeface="Cambria"/>
              </a:rPr>
              <a:t>to</a:t>
            </a:r>
            <a:r>
              <a:rPr dirty="0" sz="3500">
                <a:solidFill>
                  <a:srgbClr val="000000"/>
                </a:solidFill>
                <a:latin typeface="Cambria"/>
                <a:cs typeface="Cambria"/>
              </a:rPr>
              <a:t> </a:t>
            </a:r>
            <a:r>
              <a:rPr dirty="0" sz="3500">
                <a:solidFill>
                  <a:srgbClr val="000000"/>
                </a:solidFill>
                <a:latin typeface="Cambria"/>
                <a:cs typeface="Cambria"/>
              </a:rPr>
              <a:t>a</a:t>
            </a:r>
            <a:r>
              <a:rPr dirty="0" sz="3500">
                <a:solidFill>
                  <a:srgbClr val="000000"/>
                </a:solidFill>
                <a:latin typeface="Cambria"/>
                <a:cs typeface="Cambria"/>
              </a:rPr>
              <a:t> </a:t>
            </a:r>
            <a:r>
              <a:rPr dirty="0" sz="3500">
                <a:solidFill>
                  <a:srgbClr val="000000"/>
                </a:solidFill>
                <a:latin typeface="Cambria"/>
                <a:cs typeface="Cambria"/>
              </a:rPr>
              <a:t>single</a:t>
            </a:r>
            <a:r>
              <a:rPr dirty="0" sz="3500">
                <a:solidFill>
                  <a:srgbClr val="000000"/>
                </a:solidFill>
                <a:latin typeface="Cambria"/>
                <a:cs typeface="Cambria"/>
              </a:rPr>
              <a:t> </a:t>
            </a:r>
            <a:r>
              <a:rPr dirty="0" sz="3500">
                <a:solidFill>
                  <a:srgbClr val="000000"/>
                </a:solidFill>
                <a:latin typeface="Cambria"/>
                <a:cs typeface="Cambria"/>
              </a:rPr>
              <a:t>unit.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2052100" y="5920842"/>
            <a:ext cx="7800987" cy="3429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SMART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NAVIGATION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TOOL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FOR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VISUALLY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IMPAIRED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PEOPLE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213358" y="6516217"/>
            <a:ext cx="384125" cy="266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46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2834640" y="6583764"/>
            <a:ext cx="4524348" cy="266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IT19008424</a:t>
            </a:r>
            <a:r>
              <a:rPr dirty="0" sz="1800" spc="425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|</a:t>
            </a:r>
            <a:r>
              <a:rPr dirty="0" sz="1800" spc="79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Weragoda</a:t>
            </a:r>
            <a:r>
              <a:rPr dirty="0" sz="1800" spc="-137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W.R.J.M.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|</a:t>
            </a:r>
            <a:r>
              <a:rPr dirty="0" sz="1800" spc="-46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2022-227</a:t>
            </a:r>
          </a:p>
        </p:txBody>
      </p:sp>
    </p:spTree>
  </p:cSld>
  <p:clrMapOvr>
    <a:masterClrMapping/>
  </p:clrMapOvr>
</p:sld>
</file>

<file path=ppt/slides/slide53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913916" y="189117"/>
            <a:ext cx="6829624" cy="50963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712"/>
              </a:lnSpc>
              <a:spcBef>
                <a:spcPts val="0"/>
              </a:spcBef>
              <a:spcAft>
                <a:spcPts val="0"/>
              </a:spcAft>
            </a:pPr>
            <a:r>
              <a:rPr dirty="0" sz="4000" strike="sngStrike">
                <a:solidFill>
                  <a:srgbClr val="000000"/>
                </a:solidFill>
                <a:latin typeface="RLBKGU+TKVWID+Calibri-Light,Bold"/>
                <a:cs typeface="RLBKGU+TKVWID+Calibri-Light,Bold"/>
              </a:rPr>
              <a:t>WORK</a:t>
            </a:r>
            <a:r>
              <a:rPr dirty="0" sz="4000" spc="-199">
                <a:solidFill>
                  <a:srgbClr val="000000"/>
                </a:solidFill>
                <a:latin typeface="RLBKGU+TKVWID+Calibri-Light,Bold"/>
                <a:cs typeface="RLBKGU+TKVWID+Calibri-Light,Bold"/>
              </a:rPr>
              <a:t> </a:t>
            </a:r>
            <a:r>
              <a:rPr dirty="0" sz="4000" strike="sngStrike">
                <a:solidFill>
                  <a:srgbClr val="000000"/>
                </a:solidFill>
                <a:latin typeface="RLBKGU+TKVWID+Calibri-Light,Bold"/>
                <a:cs typeface="RLBKGU+TKVWID+Calibri-Light,Bold"/>
              </a:rPr>
              <a:t>BREAKDOWN</a:t>
            </a:r>
            <a:r>
              <a:rPr dirty="0" sz="4000" spc="-204">
                <a:solidFill>
                  <a:srgbClr val="000000"/>
                </a:solidFill>
                <a:latin typeface="RLBKGU+TKVWID+Calibri-Light,Bold"/>
                <a:cs typeface="RLBKGU+TKVWID+Calibri-Light,Bold"/>
              </a:rPr>
              <a:t> </a:t>
            </a:r>
            <a:r>
              <a:rPr dirty="0" sz="4000" strike="sngStrike">
                <a:solidFill>
                  <a:srgbClr val="000000"/>
                </a:solidFill>
                <a:latin typeface="RLBKGU+TKVWID+Calibri-Light,Bold"/>
                <a:cs typeface="RLBKGU+TKVWID+Calibri-Light,Bold"/>
              </a:rPr>
              <a:t>STRUCTURE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052101" y="5920842"/>
            <a:ext cx="7765022" cy="3429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SMART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NEVIGATION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TOOL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FOR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VISUALLY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IMPAIRED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PEOPLE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106784" y="6480389"/>
            <a:ext cx="306883" cy="1905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898989"/>
                </a:solidFill>
                <a:latin typeface="Calibri"/>
                <a:cs typeface="Calibri"/>
              </a:rPr>
              <a:t>53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13358" y="6516217"/>
            <a:ext cx="384125" cy="266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55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834640" y="6583764"/>
            <a:ext cx="4524348" cy="266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IT19008424</a:t>
            </a:r>
            <a:r>
              <a:rPr dirty="0" sz="1800" spc="425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|</a:t>
            </a:r>
            <a:r>
              <a:rPr dirty="0" sz="1800" spc="79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Weragoda</a:t>
            </a:r>
            <a:r>
              <a:rPr dirty="0" sz="1800" spc="-137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W.R.J.M.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|</a:t>
            </a:r>
            <a:r>
              <a:rPr dirty="0" sz="1800" spc="-46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2022-227</a:t>
            </a:r>
          </a:p>
        </p:txBody>
      </p:sp>
    </p:spTree>
  </p:cSld>
  <p:clrMapOvr>
    <a:masterClrMapping/>
  </p:clrMapOvr>
</p:sld>
</file>

<file path=ppt/slides/slide54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3497047" y="288326"/>
            <a:ext cx="5003938" cy="50963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712"/>
              </a:lnSpc>
              <a:spcBef>
                <a:spcPts val="0"/>
              </a:spcBef>
              <a:spcAft>
                <a:spcPts val="0"/>
              </a:spcAft>
            </a:pPr>
            <a:r>
              <a:rPr dirty="0" sz="4000" strike="sngStrike">
                <a:solidFill>
                  <a:srgbClr val="000000"/>
                </a:solidFill>
                <a:latin typeface="RLBKGU+TKVWID+Calibri-Light,Bold"/>
                <a:cs typeface="RLBKGU+TKVWID+Calibri-Light,Bold"/>
              </a:rPr>
              <a:t>GANTT</a:t>
            </a:r>
            <a:r>
              <a:rPr dirty="0" sz="4000" spc="-183">
                <a:solidFill>
                  <a:srgbClr val="000000"/>
                </a:solidFill>
                <a:latin typeface="RLBKGU+TKVWID+Calibri-Light,Bold"/>
                <a:cs typeface="RLBKGU+TKVWID+Calibri-Light,Bold"/>
              </a:rPr>
              <a:t> </a:t>
            </a:r>
            <a:r>
              <a:rPr dirty="0" sz="4000" strike="sngStrike">
                <a:solidFill>
                  <a:srgbClr val="000000"/>
                </a:solidFill>
                <a:latin typeface="RLBKGU+TKVWID+Calibri-Light,Bold"/>
                <a:cs typeface="RLBKGU+TKVWID+Calibri-Light,Bold"/>
              </a:rPr>
              <a:t>PROCESS</a:t>
            </a:r>
            <a:r>
              <a:rPr dirty="0" sz="4000" spc="-201">
                <a:solidFill>
                  <a:srgbClr val="000000"/>
                </a:solidFill>
                <a:latin typeface="RLBKGU+TKVWID+Calibri-Light,Bold"/>
                <a:cs typeface="RLBKGU+TKVWID+Calibri-Light,Bold"/>
              </a:rPr>
              <a:t> </a:t>
            </a:r>
            <a:r>
              <a:rPr dirty="0" sz="4000" strike="sngStrike">
                <a:solidFill>
                  <a:srgbClr val="000000"/>
                </a:solidFill>
                <a:latin typeface="RLBKGU+TKVWID+Calibri-Light,Bold"/>
                <a:cs typeface="RLBKGU+TKVWID+Calibri-Light,Bold"/>
              </a:rPr>
              <a:t>CHART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1106784" y="6480389"/>
            <a:ext cx="306883" cy="1905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898989"/>
                </a:solidFill>
                <a:latin typeface="Calibri"/>
                <a:cs typeface="Calibri"/>
              </a:rPr>
              <a:t>54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13358" y="6516217"/>
            <a:ext cx="384125" cy="266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57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834640" y="6583764"/>
            <a:ext cx="4524348" cy="266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IT19008424</a:t>
            </a:r>
            <a:r>
              <a:rPr dirty="0" sz="1800" spc="425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|</a:t>
            </a:r>
            <a:r>
              <a:rPr dirty="0" sz="1800" spc="79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Weragoda</a:t>
            </a:r>
            <a:r>
              <a:rPr dirty="0" sz="1800" spc="-137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W.R.J.M.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|</a:t>
            </a:r>
            <a:r>
              <a:rPr dirty="0" sz="1800" spc="-46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2022-227</a:t>
            </a:r>
          </a:p>
        </p:txBody>
      </p:sp>
    </p:spTree>
  </p:cSld>
  <p:clrMapOvr>
    <a:masterClrMapping/>
  </p:clrMapOvr>
</p:sld>
</file>

<file path=ppt/slides/slide55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3925637" y="2425146"/>
            <a:ext cx="4042767" cy="7454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5569"/>
              </a:lnSpc>
              <a:spcBef>
                <a:spcPts val="0"/>
              </a:spcBef>
              <a:spcAft>
                <a:spcPts val="0"/>
              </a:spcAft>
            </a:pPr>
            <a:r>
              <a:rPr dirty="0" sz="6000">
                <a:solidFill>
                  <a:srgbClr val="000000"/>
                </a:solidFill>
                <a:latin typeface="RLBKGU+TKVWID+Calibri-Light,Bold"/>
                <a:cs typeface="RLBKGU+TKVWID+Calibri-Light,Bold"/>
              </a:rPr>
              <a:t>REFERENCES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052100" y="5920842"/>
            <a:ext cx="7800987" cy="3429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SMART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NAVIGATION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TOOL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FOR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VISUALLY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IMPAIRED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PEOPLE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106784" y="6480389"/>
            <a:ext cx="306883" cy="1905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898989"/>
                </a:solidFill>
                <a:latin typeface="Calibri"/>
                <a:cs typeface="Calibri"/>
              </a:rPr>
              <a:t>55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13358" y="6516217"/>
            <a:ext cx="384125" cy="266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58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834640" y="6583764"/>
            <a:ext cx="4524348" cy="266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IT19008424</a:t>
            </a:r>
            <a:r>
              <a:rPr dirty="0" sz="1800" spc="425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|</a:t>
            </a:r>
            <a:r>
              <a:rPr dirty="0" sz="1800" spc="79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Weragoda</a:t>
            </a:r>
            <a:r>
              <a:rPr dirty="0" sz="1800" spc="-137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W.R.J.M.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|</a:t>
            </a:r>
            <a:r>
              <a:rPr dirty="0" sz="1800" spc="-46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2022-227</a:t>
            </a:r>
          </a:p>
        </p:txBody>
      </p:sp>
    </p:spTree>
  </p:cSld>
  <p:clrMapOvr>
    <a:masterClrMapping/>
  </p:clrMapOvr>
</p:sld>
</file>

<file path=ppt/slides/slide56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>
            <a:hlinkClick r:id="rId2"/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3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558800" y="459943"/>
            <a:ext cx="5394359" cy="21431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87"/>
              </a:lnSpc>
              <a:spcBef>
                <a:spcPts val="0"/>
              </a:spcBef>
              <a:spcAft>
                <a:spcPts val="0"/>
              </a:spcAft>
            </a:pPr>
            <a:r>
              <a:rPr dirty="0" sz="1250">
                <a:solidFill>
                  <a:srgbClr val="000000"/>
                </a:solidFill>
                <a:latin typeface="VBJCCD+UVNUMW+ArialMT"/>
                <a:cs typeface="VBJCCD+UVNUMW+ArialMT"/>
              </a:rPr>
              <a:t>•</a:t>
            </a:r>
            <a:r>
              <a:rPr dirty="0" sz="1250" spc="105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000000"/>
                </a:solidFill>
                <a:latin typeface="VMMRWJ+JKNCES+ArialRoundedMTBold"/>
                <a:cs typeface="VMMRWJ+JKNCES+ArialRoundedMTBold"/>
              </a:rPr>
              <a:t>[1]</a:t>
            </a:r>
            <a:r>
              <a:rPr dirty="0" sz="1200">
                <a:solidFill>
                  <a:srgbClr val="000000"/>
                </a:solidFill>
                <a:latin typeface="VMMRWJ+JKNCES+ArialRoundedMTBold"/>
                <a:cs typeface="VMMRWJ+JKNCES+ArialRoundedMTBold"/>
              </a:rPr>
              <a:t> </a:t>
            </a:r>
            <a:r>
              <a:rPr dirty="0" sz="1200">
                <a:solidFill>
                  <a:srgbClr val="333333"/>
                </a:solidFill>
                <a:latin typeface="VMMRWJ+JKNCES+ArialRoundedMTBold"/>
                <a:cs typeface="VMMRWJ+JKNCES+ArialRoundedMTBold"/>
              </a:rPr>
              <a:t>Object</a:t>
            </a:r>
            <a:r>
              <a:rPr dirty="0" sz="1200">
                <a:solidFill>
                  <a:srgbClr val="333333"/>
                </a:solidFill>
                <a:latin typeface="VMMRWJ+JKNCES+ArialRoundedMTBold"/>
                <a:cs typeface="VMMRWJ+JKNCES+ArialRoundedMTBold"/>
              </a:rPr>
              <a:t> </a:t>
            </a:r>
            <a:r>
              <a:rPr dirty="0" sz="1200">
                <a:solidFill>
                  <a:srgbClr val="333333"/>
                </a:solidFill>
                <a:latin typeface="VMMRWJ+JKNCES+ArialRoundedMTBold"/>
                <a:cs typeface="VMMRWJ+JKNCES+ArialRoundedMTBold"/>
              </a:rPr>
              <a:t>recognition</a:t>
            </a:r>
            <a:r>
              <a:rPr dirty="0" sz="1200">
                <a:solidFill>
                  <a:srgbClr val="333333"/>
                </a:solidFill>
                <a:latin typeface="VMMRWJ+JKNCES+ArialRoundedMTBold"/>
                <a:cs typeface="VMMRWJ+JKNCES+ArialRoundedMTBold"/>
              </a:rPr>
              <a:t> </a:t>
            </a:r>
            <a:r>
              <a:rPr dirty="0" sz="1200">
                <a:solidFill>
                  <a:srgbClr val="333333"/>
                </a:solidFill>
                <a:latin typeface="VMMRWJ+JKNCES+ArialRoundedMTBold"/>
                <a:cs typeface="VMMRWJ+JKNCES+ArialRoundedMTBold"/>
              </a:rPr>
              <a:t>for</a:t>
            </a:r>
            <a:r>
              <a:rPr dirty="0" sz="1200">
                <a:solidFill>
                  <a:srgbClr val="333333"/>
                </a:solidFill>
                <a:latin typeface="VMMRWJ+JKNCES+ArialRoundedMTBold"/>
                <a:cs typeface="VMMRWJ+JKNCES+ArialRoundedMTBold"/>
              </a:rPr>
              <a:t> </a:t>
            </a:r>
            <a:r>
              <a:rPr dirty="0" sz="1200">
                <a:solidFill>
                  <a:srgbClr val="333333"/>
                </a:solidFill>
                <a:latin typeface="VMMRWJ+JKNCES+ArialRoundedMTBold"/>
                <a:cs typeface="VMMRWJ+JKNCES+ArialRoundedMTBold"/>
              </a:rPr>
              <a:t>blind</a:t>
            </a:r>
            <a:r>
              <a:rPr dirty="0" sz="1200">
                <a:solidFill>
                  <a:srgbClr val="333333"/>
                </a:solidFill>
                <a:latin typeface="VMMRWJ+JKNCES+ArialRoundedMTBold"/>
                <a:cs typeface="VMMRWJ+JKNCES+ArialRoundedMTBold"/>
              </a:rPr>
              <a:t> </a:t>
            </a:r>
            <a:r>
              <a:rPr dirty="0" sz="1200">
                <a:solidFill>
                  <a:srgbClr val="333333"/>
                </a:solidFill>
                <a:latin typeface="VMMRWJ+JKNCES+ArialRoundedMTBold"/>
                <a:cs typeface="VMMRWJ+JKNCES+ArialRoundedMTBold"/>
              </a:rPr>
              <a:t>people</a:t>
            </a:r>
            <a:r>
              <a:rPr dirty="0" sz="1200">
                <a:solidFill>
                  <a:srgbClr val="333333"/>
                </a:solidFill>
                <a:latin typeface="VMMRWJ+JKNCES+ArialRoundedMTBold"/>
                <a:cs typeface="VMMRWJ+JKNCES+ArialRoundedMTBold"/>
              </a:rPr>
              <a:t> </a:t>
            </a:r>
            <a:r>
              <a:rPr dirty="0" sz="1200">
                <a:solidFill>
                  <a:srgbClr val="333333"/>
                </a:solidFill>
                <a:latin typeface="VMMRWJ+JKNCES+ArialRoundedMTBold"/>
                <a:cs typeface="VMMRWJ+JKNCES+ArialRoundedMTBold"/>
              </a:rPr>
              <a:t>based</a:t>
            </a:r>
            <a:r>
              <a:rPr dirty="0" sz="1200">
                <a:solidFill>
                  <a:srgbClr val="333333"/>
                </a:solidFill>
                <a:latin typeface="VMMRWJ+JKNCES+ArialRoundedMTBold"/>
                <a:cs typeface="VMMRWJ+JKNCES+ArialRoundedMTBold"/>
              </a:rPr>
              <a:t> </a:t>
            </a:r>
            <a:r>
              <a:rPr dirty="0" sz="1200">
                <a:solidFill>
                  <a:srgbClr val="333333"/>
                </a:solidFill>
                <a:latin typeface="VMMRWJ+JKNCES+ArialRoundedMTBold"/>
                <a:cs typeface="VMMRWJ+JKNCES+ArialRoundedMTBold"/>
              </a:rPr>
              <a:t>on</a:t>
            </a:r>
            <a:r>
              <a:rPr dirty="0" sz="1200">
                <a:solidFill>
                  <a:srgbClr val="333333"/>
                </a:solidFill>
                <a:latin typeface="VMMRWJ+JKNCES+ArialRoundedMTBold"/>
                <a:cs typeface="VMMRWJ+JKNCES+ArialRoundedMTBold"/>
              </a:rPr>
              <a:t> </a:t>
            </a:r>
            <a:r>
              <a:rPr dirty="0" sz="1200">
                <a:solidFill>
                  <a:srgbClr val="333333"/>
                </a:solidFill>
                <a:latin typeface="VMMRWJ+JKNCES+ArialRoundedMTBold"/>
                <a:cs typeface="VMMRWJ+JKNCES+ArialRoundedMTBold"/>
              </a:rPr>
              <a:t>features</a:t>
            </a:r>
            <a:r>
              <a:rPr dirty="0" sz="1200">
                <a:solidFill>
                  <a:srgbClr val="333333"/>
                </a:solidFill>
                <a:latin typeface="VMMRWJ+JKNCES+ArialRoundedMTBold"/>
                <a:cs typeface="VMMRWJ+JKNCES+ArialRoundedMTBold"/>
              </a:rPr>
              <a:t> </a:t>
            </a:r>
            <a:r>
              <a:rPr dirty="0" sz="1200">
                <a:solidFill>
                  <a:srgbClr val="333333"/>
                </a:solidFill>
                <a:latin typeface="VMMRWJ+JKNCES+ArialRoundedMTBold"/>
                <a:cs typeface="VMMRWJ+JKNCES+ArialRoundedMTBold"/>
              </a:rPr>
              <a:t>extraction.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58800" y="840958"/>
            <a:ext cx="7045416" cy="9926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87"/>
              </a:lnSpc>
              <a:spcBef>
                <a:spcPts val="0"/>
              </a:spcBef>
              <a:spcAft>
                <a:spcPts val="0"/>
              </a:spcAft>
            </a:pPr>
            <a:r>
              <a:rPr dirty="0" sz="1250">
                <a:solidFill>
                  <a:srgbClr val="000000"/>
                </a:solidFill>
                <a:latin typeface="VBJCCD+UVNUMW+ArialMT"/>
                <a:cs typeface="VBJCCD+UVNUMW+ArialMT"/>
              </a:rPr>
              <a:t>•</a:t>
            </a:r>
            <a:r>
              <a:rPr dirty="0" sz="1250" spc="105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000000"/>
                </a:solidFill>
                <a:latin typeface="VMMRWJ+JKNCES+ArialRoundedMTBold"/>
                <a:cs typeface="VMMRWJ+JKNCES+ArialRoundedMTBold"/>
              </a:rPr>
              <a:t>[2]</a:t>
            </a:r>
            <a:r>
              <a:rPr dirty="0" sz="1200">
                <a:solidFill>
                  <a:srgbClr val="000000"/>
                </a:solidFill>
                <a:latin typeface="VMMRWJ+JKNCES+ArialRoundedMTBold"/>
                <a:cs typeface="VMMRWJ+JKNCES+ArialRoundedMTBold"/>
              </a:rPr>
              <a:t> </a:t>
            </a:r>
            <a:r>
              <a:rPr dirty="0" sz="1200">
                <a:solidFill>
                  <a:srgbClr val="000000"/>
                </a:solidFill>
                <a:latin typeface="VMMRWJ+JKNCES+ArialRoundedMTBold"/>
                <a:cs typeface="VMMRWJ+JKNCES+ArialRoundedMTBold"/>
              </a:rPr>
              <a:t>Object</a:t>
            </a:r>
            <a:r>
              <a:rPr dirty="0" sz="1200">
                <a:solidFill>
                  <a:srgbClr val="000000"/>
                </a:solidFill>
                <a:latin typeface="VMMRWJ+JKNCES+ArialRoundedMTBold"/>
                <a:cs typeface="VMMRWJ+JKNCES+ArialRoundedMTBold"/>
              </a:rPr>
              <a:t> </a:t>
            </a:r>
            <a:r>
              <a:rPr dirty="0" sz="1200">
                <a:solidFill>
                  <a:srgbClr val="000000"/>
                </a:solidFill>
                <a:latin typeface="VMMRWJ+JKNCES+ArialRoundedMTBold"/>
                <a:cs typeface="VMMRWJ+JKNCES+ArialRoundedMTBold"/>
              </a:rPr>
              <a:t>Detection</a:t>
            </a:r>
            <a:r>
              <a:rPr dirty="0" sz="1200">
                <a:solidFill>
                  <a:srgbClr val="000000"/>
                </a:solidFill>
                <a:latin typeface="VMMRWJ+JKNCES+ArialRoundedMTBold"/>
                <a:cs typeface="VMMRWJ+JKNCES+ArialRoundedMTBold"/>
              </a:rPr>
              <a:t> </a:t>
            </a:r>
            <a:r>
              <a:rPr dirty="0" sz="1200">
                <a:solidFill>
                  <a:srgbClr val="000000"/>
                </a:solidFill>
                <a:latin typeface="VMMRWJ+JKNCES+ArialRoundedMTBold"/>
                <a:cs typeface="VMMRWJ+JKNCES+ArialRoundedMTBold"/>
              </a:rPr>
              <a:t>and</a:t>
            </a:r>
            <a:r>
              <a:rPr dirty="0" sz="1200">
                <a:solidFill>
                  <a:srgbClr val="000000"/>
                </a:solidFill>
                <a:latin typeface="VMMRWJ+JKNCES+ArialRoundedMTBold"/>
                <a:cs typeface="VMMRWJ+JKNCES+ArialRoundedMTBold"/>
              </a:rPr>
              <a:t> </a:t>
            </a:r>
            <a:r>
              <a:rPr dirty="0" sz="1200">
                <a:solidFill>
                  <a:srgbClr val="000000"/>
                </a:solidFill>
                <a:latin typeface="VMMRWJ+JKNCES+ArialRoundedMTBold"/>
                <a:cs typeface="VMMRWJ+JKNCES+ArialRoundedMTBold"/>
              </a:rPr>
              <a:t>Identification</a:t>
            </a:r>
            <a:r>
              <a:rPr dirty="0" sz="1200">
                <a:solidFill>
                  <a:srgbClr val="000000"/>
                </a:solidFill>
                <a:latin typeface="VMMRWJ+JKNCES+ArialRoundedMTBold"/>
                <a:cs typeface="VMMRWJ+JKNCES+ArialRoundedMTBold"/>
              </a:rPr>
              <a:t> </a:t>
            </a:r>
            <a:r>
              <a:rPr dirty="0" sz="1200">
                <a:solidFill>
                  <a:srgbClr val="000000"/>
                </a:solidFill>
                <a:latin typeface="VMMRWJ+JKNCES+ArialRoundedMTBold"/>
                <a:cs typeface="VMMRWJ+JKNCES+ArialRoundedMTBold"/>
              </a:rPr>
              <a:t>for</a:t>
            </a:r>
            <a:r>
              <a:rPr dirty="0" sz="1200">
                <a:solidFill>
                  <a:srgbClr val="000000"/>
                </a:solidFill>
                <a:latin typeface="VMMRWJ+JKNCES+ArialRoundedMTBold"/>
                <a:cs typeface="VMMRWJ+JKNCES+ArialRoundedMTBold"/>
              </a:rPr>
              <a:t> </a:t>
            </a:r>
            <a:r>
              <a:rPr dirty="0" sz="1200">
                <a:solidFill>
                  <a:srgbClr val="000000"/>
                </a:solidFill>
                <a:latin typeface="VMMRWJ+JKNCES+ArialRoundedMTBold"/>
                <a:cs typeface="VMMRWJ+JKNCES+ArialRoundedMTBold"/>
              </a:rPr>
              <a:t>Blind</a:t>
            </a:r>
            <a:r>
              <a:rPr dirty="0" sz="1200">
                <a:solidFill>
                  <a:srgbClr val="000000"/>
                </a:solidFill>
                <a:latin typeface="VMMRWJ+JKNCES+ArialRoundedMTBold"/>
                <a:cs typeface="VMMRWJ+JKNCES+ArialRoundedMTBold"/>
              </a:rPr>
              <a:t> </a:t>
            </a:r>
            <a:r>
              <a:rPr dirty="0" sz="1200">
                <a:solidFill>
                  <a:srgbClr val="000000"/>
                </a:solidFill>
                <a:latin typeface="VMMRWJ+JKNCES+ArialRoundedMTBold"/>
                <a:cs typeface="VMMRWJ+JKNCES+ArialRoundedMTBold"/>
              </a:rPr>
              <a:t>People</a:t>
            </a:r>
            <a:r>
              <a:rPr dirty="0" sz="1200">
                <a:solidFill>
                  <a:srgbClr val="000000"/>
                </a:solidFill>
                <a:latin typeface="VMMRWJ+JKNCES+ArialRoundedMTBold"/>
                <a:cs typeface="VMMRWJ+JKNCES+ArialRoundedMTBold"/>
              </a:rPr>
              <a:t> </a:t>
            </a:r>
            <a:r>
              <a:rPr dirty="0" sz="1200">
                <a:solidFill>
                  <a:srgbClr val="000000"/>
                </a:solidFill>
                <a:latin typeface="VMMRWJ+JKNCES+ArialRoundedMTBold"/>
                <a:cs typeface="VMMRWJ+JKNCES+ArialRoundedMTBold"/>
              </a:rPr>
              <a:t>in</a:t>
            </a:r>
            <a:r>
              <a:rPr dirty="0" sz="1200">
                <a:solidFill>
                  <a:srgbClr val="000000"/>
                </a:solidFill>
                <a:latin typeface="VMMRWJ+JKNCES+ArialRoundedMTBold"/>
                <a:cs typeface="VMMRWJ+JKNCES+ArialRoundedMTBold"/>
              </a:rPr>
              <a:t> </a:t>
            </a:r>
            <a:r>
              <a:rPr dirty="0" sz="1200">
                <a:solidFill>
                  <a:srgbClr val="000000"/>
                </a:solidFill>
                <a:latin typeface="VMMRWJ+JKNCES+ArialRoundedMTBold"/>
                <a:cs typeface="VMMRWJ+JKNCES+ArialRoundedMTBold"/>
              </a:rPr>
              <a:t>Video</a:t>
            </a:r>
            <a:r>
              <a:rPr dirty="0" sz="1200">
                <a:solidFill>
                  <a:srgbClr val="000000"/>
                </a:solidFill>
                <a:latin typeface="VMMRWJ+JKNCES+ArialRoundedMTBold"/>
                <a:cs typeface="VMMRWJ+JKNCES+ArialRoundedMTBold"/>
              </a:rPr>
              <a:t> </a:t>
            </a:r>
            <a:r>
              <a:rPr dirty="0" sz="1200">
                <a:solidFill>
                  <a:srgbClr val="000000"/>
                </a:solidFill>
                <a:latin typeface="VMMRWJ+JKNCES+ArialRoundedMTBold"/>
                <a:cs typeface="VMMRWJ+JKNCES+ArialRoundedMTBold"/>
              </a:rPr>
              <a:t>Scene</a:t>
            </a:r>
          </a:p>
          <a:p>
            <a:pPr marL="0" marR="0">
              <a:lnSpc>
                <a:spcPts val="1387"/>
              </a:lnSpc>
              <a:spcBef>
                <a:spcPts val="1600"/>
              </a:spcBef>
              <a:spcAft>
                <a:spcPts val="0"/>
              </a:spcAft>
            </a:pPr>
            <a:r>
              <a:rPr dirty="0" sz="1250">
                <a:solidFill>
                  <a:srgbClr val="000000"/>
                </a:solidFill>
                <a:latin typeface="VBJCCD+UVNUMW+ArialMT"/>
                <a:cs typeface="VBJCCD+UVNUMW+ArialMT"/>
              </a:rPr>
              <a:t>•</a:t>
            </a:r>
            <a:r>
              <a:rPr dirty="0" sz="1250" spc="105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000000"/>
                </a:solidFill>
                <a:latin typeface="VMMRWJ+JKNCES+ArialRoundedMTBold"/>
                <a:cs typeface="VMMRWJ+JKNCES+ArialRoundedMTBold"/>
              </a:rPr>
              <a:t>[3]</a:t>
            </a:r>
            <a:r>
              <a:rPr dirty="0" sz="1200">
                <a:solidFill>
                  <a:srgbClr val="000000"/>
                </a:solidFill>
                <a:latin typeface="VMMRWJ+JKNCES+ArialRoundedMTBold"/>
                <a:cs typeface="VMMRWJ+JKNCES+ArialRoundedMTBold"/>
              </a:rPr>
              <a:t> </a:t>
            </a:r>
            <a:r>
              <a:rPr dirty="0" sz="1200">
                <a:solidFill>
                  <a:srgbClr val="000000"/>
                </a:solidFill>
                <a:latin typeface="VMMRWJ+JKNCES+ArialRoundedMTBold"/>
                <a:cs typeface="VMMRWJ+JKNCES+ArialRoundedMTBold"/>
              </a:rPr>
              <a:t>Blind</a:t>
            </a:r>
            <a:r>
              <a:rPr dirty="0" sz="1200">
                <a:solidFill>
                  <a:srgbClr val="000000"/>
                </a:solidFill>
                <a:latin typeface="VMMRWJ+JKNCES+ArialRoundedMTBold"/>
                <a:cs typeface="VMMRWJ+JKNCES+ArialRoundedMTBold"/>
              </a:rPr>
              <a:t> </a:t>
            </a:r>
            <a:r>
              <a:rPr dirty="0" sz="1200">
                <a:solidFill>
                  <a:srgbClr val="000000"/>
                </a:solidFill>
                <a:latin typeface="VMMRWJ+JKNCES+ArialRoundedMTBold"/>
                <a:cs typeface="VMMRWJ+JKNCES+ArialRoundedMTBold"/>
              </a:rPr>
              <a:t>Navigation</a:t>
            </a:r>
            <a:r>
              <a:rPr dirty="0" sz="1200">
                <a:solidFill>
                  <a:srgbClr val="000000"/>
                </a:solidFill>
                <a:latin typeface="VMMRWJ+JKNCES+ArialRoundedMTBold"/>
                <a:cs typeface="VMMRWJ+JKNCES+ArialRoundedMTBold"/>
              </a:rPr>
              <a:t> </a:t>
            </a:r>
            <a:r>
              <a:rPr dirty="0" sz="1200">
                <a:solidFill>
                  <a:srgbClr val="000000"/>
                </a:solidFill>
                <a:latin typeface="VMMRWJ+JKNCES+ArialRoundedMTBold"/>
                <a:cs typeface="VMMRWJ+JKNCES+ArialRoundedMTBold"/>
              </a:rPr>
              <a:t>System</a:t>
            </a:r>
            <a:r>
              <a:rPr dirty="0" sz="1200">
                <a:solidFill>
                  <a:srgbClr val="000000"/>
                </a:solidFill>
                <a:latin typeface="VMMRWJ+JKNCES+ArialRoundedMTBold"/>
                <a:cs typeface="VMMRWJ+JKNCES+ArialRoundedMTBold"/>
              </a:rPr>
              <a:t> </a:t>
            </a:r>
            <a:r>
              <a:rPr dirty="0" sz="1200">
                <a:solidFill>
                  <a:srgbClr val="000000"/>
                </a:solidFill>
                <a:latin typeface="VMMRWJ+JKNCES+ArialRoundedMTBold"/>
                <a:cs typeface="VMMRWJ+JKNCES+ArialRoundedMTBold"/>
              </a:rPr>
              <a:t>Using</a:t>
            </a:r>
            <a:r>
              <a:rPr dirty="0" sz="1200">
                <a:solidFill>
                  <a:srgbClr val="000000"/>
                </a:solidFill>
                <a:latin typeface="VMMRWJ+JKNCES+ArialRoundedMTBold"/>
                <a:cs typeface="VMMRWJ+JKNCES+ArialRoundedMTBold"/>
              </a:rPr>
              <a:t> </a:t>
            </a:r>
            <a:r>
              <a:rPr dirty="0" sz="1200">
                <a:solidFill>
                  <a:srgbClr val="000000"/>
                </a:solidFill>
                <a:latin typeface="VMMRWJ+JKNCES+ArialRoundedMTBold"/>
                <a:cs typeface="VMMRWJ+JKNCES+ArialRoundedMTBold"/>
              </a:rPr>
              <a:t>Image</a:t>
            </a:r>
            <a:r>
              <a:rPr dirty="0" sz="1200">
                <a:solidFill>
                  <a:srgbClr val="000000"/>
                </a:solidFill>
                <a:latin typeface="VMMRWJ+JKNCES+ArialRoundedMTBold"/>
                <a:cs typeface="VMMRWJ+JKNCES+ArialRoundedMTBold"/>
              </a:rPr>
              <a:t> </a:t>
            </a:r>
            <a:r>
              <a:rPr dirty="0" sz="1200">
                <a:solidFill>
                  <a:srgbClr val="000000"/>
                </a:solidFill>
                <a:latin typeface="VMMRWJ+JKNCES+ArialRoundedMTBold"/>
                <a:cs typeface="VMMRWJ+JKNCES+ArialRoundedMTBold"/>
              </a:rPr>
              <a:t>Processing</a:t>
            </a:r>
            <a:r>
              <a:rPr dirty="0" sz="1200">
                <a:solidFill>
                  <a:srgbClr val="000000"/>
                </a:solidFill>
                <a:latin typeface="VMMRWJ+JKNCES+ArialRoundedMTBold"/>
                <a:cs typeface="VMMRWJ+JKNCES+ArialRoundedMTBold"/>
              </a:rPr>
              <a:t> </a:t>
            </a:r>
            <a:r>
              <a:rPr dirty="0" sz="1200">
                <a:solidFill>
                  <a:srgbClr val="000000"/>
                </a:solidFill>
                <a:latin typeface="VMMRWJ+JKNCES+ArialRoundedMTBold"/>
                <a:cs typeface="VMMRWJ+JKNCES+ArialRoundedMTBold"/>
              </a:rPr>
              <a:t>and</a:t>
            </a:r>
            <a:r>
              <a:rPr dirty="0" sz="1200">
                <a:solidFill>
                  <a:srgbClr val="000000"/>
                </a:solidFill>
                <a:latin typeface="VMMRWJ+JKNCES+ArialRoundedMTBold"/>
                <a:cs typeface="VMMRWJ+JKNCES+ArialRoundedMTBold"/>
              </a:rPr>
              <a:t> </a:t>
            </a:r>
            <a:r>
              <a:rPr dirty="0" sz="1200">
                <a:solidFill>
                  <a:srgbClr val="000000"/>
                </a:solidFill>
                <a:latin typeface="VMMRWJ+JKNCES+ArialRoundedMTBold"/>
                <a:cs typeface="VMMRWJ+JKNCES+ArialRoundedMTBold"/>
              </a:rPr>
              <a:t>Embedded</a:t>
            </a:r>
            <a:r>
              <a:rPr dirty="0" sz="1200">
                <a:solidFill>
                  <a:srgbClr val="000000"/>
                </a:solidFill>
                <a:latin typeface="VMMRWJ+JKNCES+ArialRoundedMTBold"/>
                <a:cs typeface="VMMRWJ+JKNCES+ArialRoundedMTBold"/>
              </a:rPr>
              <a:t> </a:t>
            </a:r>
            <a:r>
              <a:rPr dirty="0" sz="1200">
                <a:solidFill>
                  <a:srgbClr val="000000"/>
                </a:solidFill>
                <a:latin typeface="VMMRWJ+JKNCES+ArialRoundedMTBold"/>
                <a:cs typeface="VMMRWJ+JKNCES+ArialRoundedMTBold"/>
              </a:rPr>
              <a:t>System</a:t>
            </a:r>
          </a:p>
          <a:p>
            <a:pPr marL="0" marR="0">
              <a:lnSpc>
                <a:spcPts val="1387"/>
              </a:lnSpc>
              <a:spcBef>
                <a:spcPts val="1700"/>
              </a:spcBef>
              <a:spcAft>
                <a:spcPts val="0"/>
              </a:spcAft>
            </a:pPr>
            <a:r>
              <a:rPr dirty="0" sz="1250">
                <a:solidFill>
                  <a:srgbClr val="000000"/>
                </a:solidFill>
                <a:latin typeface="VBJCCD+UVNUMW+ArialMT"/>
                <a:cs typeface="VBJCCD+UVNUMW+ArialMT"/>
              </a:rPr>
              <a:t>•</a:t>
            </a:r>
            <a:r>
              <a:rPr dirty="0" sz="1250" spc="105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000000"/>
                </a:solidFill>
                <a:latin typeface="VMMRWJ+JKNCES+ArialRoundedMTBold"/>
                <a:cs typeface="VMMRWJ+JKNCES+ArialRoundedMTBold"/>
              </a:rPr>
              <a:t>[4]</a:t>
            </a:r>
            <a:r>
              <a:rPr dirty="0" sz="1200">
                <a:solidFill>
                  <a:srgbClr val="000000"/>
                </a:solidFill>
                <a:latin typeface="VMMRWJ+JKNCES+ArialRoundedMTBold"/>
                <a:cs typeface="VMMRWJ+JKNCES+ArialRoundedMTBold"/>
              </a:rPr>
              <a:t> </a:t>
            </a:r>
            <a:r>
              <a:rPr dirty="0" sz="1200">
                <a:solidFill>
                  <a:srgbClr val="000000"/>
                </a:solidFill>
                <a:latin typeface="VMMRWJ+JKNCES+ArialRoundedMTBold"/>
                <a:cs typeface="VMMRWJ+JKNCES+ArialRoundedMTBold"/>
              </a:rPr>
              <a:t>World</a:t>
            </a:r>
            <a:r>
              <a:rPr dirty="0" sz="1200">
                <a:solidFill>
                  <a:srgbClr val="000000"/>
                </a:solidFill>
                <a:latin typeface="VMMRWJ+JKNCES+ArialRoundedMTBold"/>
                <a:cs typeface="VMMRWJ+JKNCES+ArialRoundedMTBold"/>
              </a:rPr>
              <a:t> </a:t>
            </a:r>
            <a:r>
              <a:rPr dirty="0" sz="1200">
                <a:solidFill>
                  <a:srgbClr val="000000"/>
                </a:solidFill>
                <a:latin typeface="VMMRWJ+JKNCES+ArialRoundedMTBold"/>
                <a:cs typeface="VMMRWJ+JKNCES+ArialRoundedMTBold"/>
              </a:rPr>
              <a:t>Health</a:t>
            </a:r>
            <a:r>
              <a:rPr dirty="0" sz="1200">
                <a:solidFill>
                  <a:srgbClr val="000000"/>
                </a:solidFill>
                <a:latin typeface="VMMRWJ+JKNCES+ArialRoundedMTBold"/>
                <a:cs typeface="VMMRWJ+JKNCES+ArialRoundedMTBold"/>
              </a:rPr>
              <a:t> </a:t>
            </a:r>
            <a:r>
              <a:rPr dirty="0" sz="1200">
                <a:solidFill>
                  <a:srgbClr val="000000"/>
                </a:solidFill>
                <a:latin typeface="VMMRWJ+JKNCES+ArialRoundedMTBold"/>
                <a:cs typeface="VMMRWJ+JKNCES+ArialRoundedMTBold"/>
              </a:rPr>
              <a:t>Organization,</a:t>
            </a:r>
            <a:r>
              <a:rPr dirty="0" sz="1200">
                <a:solidFill>
                  <a:srgbClr val="000000"/>
                </a:solidFill>
                <a:latin typeface="VMMRWJ+JKNCES+ArialRoundedMTBold"/>
                <a:cs typeface="VMMRWJ+JKNCES+ArialRoundedMTBold"/>
              </a:rPr>
              <a:t> </a:t>
            </a:r>
            <a:r>
              <a:rPr dirty="0" sz="1200">
                <a:solidFill>
                  <a:srgbClr val="000000"/>
                </a:solidFill>
                <a:latin typeface="VMMRWJ+JKNCES+ArialRoundedMTBold"/>
                <a:cs typeface="VMMRWJ+JKNCES+ArialRoundedMTBold"/>
              </a:rPr>
              <a:t>Webpage:</a:t>
            </a:r>
            <a:r>
              <a:rPr dirty="0" sz="1200" u="sng">
                <a:solidFill>
                  <a:srgbClr val="0563c1"/>
                </a:solidFill>
                <a:latin typeface="VMMRWJ+JKNCES+ArialRoundedMTBold"/>
                <a:cs typeface="VMMRWJ+JKNCES+ArialRoundedMTBold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http://www.who.int//mipfiles/2400/AllenFoster.pdf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58800" y="2007834"/>
            <a:ext cx="10734471" cy="21724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87"/>
              </a:lnSpc>
              <a:spcBef>
                <a:spcPts val="0"/>
              </a:spcBef>
              <a:spcAft>
                <a:spcPts val="0"/>
              </a:spcAft>
            </a:pPr>
            <a:r>
              <a:rPr dirty="0" sz="1250">
                <a:solidFill>
                  <a:srgbClr val="000000"/>
                </a:solidFill>
                <a:latin typeface="VBJCCD+UVNUMW+ArialMT"/>
                <a:cs typeface="VBJCCD+UVNUMW+ArialMT"/>
              </a:rPr>
              <a:t>•</a:t>
            </a:r>
            <a:r>
              <a:rPr dirty="0" sz="1250" spc="105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000000"/>
                </a:solidFill>
                <a:latin typeface="VMMRWJ+JKNCES+ArialRoundedMTBold"/>
                <a:cs typeface="VMMRWJ+JKNCES+ArialRoundedMTBold"/>
              </a:rPr>
              <a:t>[5]</a:t>
            </a:r>
            <a:r>
              <a:rPr dirty="0" sz="1200" spc="279">
                <a:solidFill>
                  <a:srgbClr val="000000"/>
                </a:solidFill>
                <a:latin typeface="VMMRWJ+JKNCES+ArialRoundedMTBold"/>
                <a:cs typeface="VMMRWJ+JKNCES+ArialRoundedMTBold"/>
              </a:rPr>
              <a:t> </a:t>
            </a:r>
            <a:r>
              <a:rPr dirty="0" sz="1200">
                <a:solidFill>
                  <a:srgbClr val="000000"/>
                </a:solidFill>
                <a:latin typeface="VMMRWJ+JKNCES+ArialRoundedMTBold"/>
                <a:cs typeface="VMMRWJ+JKNCES+ArialRoundedMTBold"/>
              </a:rPr>
              <a:t>F.</a:t>
            </a:r>
            <a:r>
              <a:rPr dirty="0" sz="1200" spc="278">
                <a:solidFill>
                  <a:srgbClr val="000000"/>
                </a:solidFill>
                <a:latin typeface="VMMRWJ+JKNCES+ArialRoundedMTBold"/>
                <a:cs typeface="VMMRWJ+JKNCES+ArialRoundedMTBold"/>
              </a:rPr>
              <a:t> </a:t>
            </a:r>
            <a:r>
              <a:rPr dirty="0" sz="1200">
                <a:solidFill>
                  <a:srgbClr val="000000"/>
                </a:solidFill>
                <a:latin typeface="VMMRWJ+JKNCES+ArialRoundedMTBold"/>
                <a:cs typeface="VMMRWJ+JKNCES+ArialRoundedMTBold"/>
              </a:rPr>
              <a:t>Wong,</a:t>
            </a:r>
            <a:r>
              <a:rPr dirty="0" sz="1200" spc="281">
                <a:solidFill>
                  <a:srgbClr val="000000"/>
                </a:solidFill>
                <a:latin typeface="VMMRWJ+JKNCES+ArialRoundedMTBold"/>
                <a:cs typeface="VMMRWJ+JKNCES+ArialRoundedMTBold"/>
              </a:rPr>
              <a:t> </a:t>
            </a:r>
            <a:r>
              <a:rPr dirty="0" sz="1200">
                <a:solidFill>
                  <a:srgbClr val="000000"/>
                </a:solidFill>
                <a:latin typeface="VMMRWJ+JKNCES+ArialRoundedMTBold"/>
                <a:cs typeface="VMMRWJ+JKNCES+ArialRoundedMTBold"/>
              </a:rPr>
              <a:t>R.</a:t>
            </a:r>
            <a:r>
              <a:rPr dirty="0" sz="1200" spc="277">
                <a:solidFill>
                  <a:srgbClr val="000000"/>
                </a:solidFill>
                <a:latin typeface="VMMRWJ+JKNCES+ArialRoundedMTBold"/>
                <a:cs typeface="VMMRWJ+JKNCES+ArialRoundedMTBold"/>
              </a:rPr>
              <a:t> </a:t>
            </a:r>
            <a:r>
              <a:rPr dirty="0" sz="1200">
                <a:solidFill>
                  <a:srgbClr val="000000"/>
                </a:solidFill>
                <a:latin typeface="VMMRWJ+JKNCES+ArialRoundedMTBold"/>
                <a:cs typeface="VMMRWJ+JKNCES+ArialRoundedMTBold"/>
              </a:rPr>
              <a:t>Nagarajan,</a:t>
            </a:r>
            <a:r>
              <a:rPr dirty="0" sz="1200" spc="283">
                <a:solidFill>
                  <a:srgbClr val="000000"/>
                </a:solidFill>
                <a:latin typeface="VMMRWJ+JKNCES+ArialRoundedMTBold"/>
                <a:cs typeface="VMMRWJ+JKNCES+ArialRoundedMTBold"/>
              </a:rPr>
              <a:t> </a:t>
            </a:r>
            <a:r>
              <a:rPr dirty="0" sz="1200">
                <a:solidFill>
                  <a:srgbClr val="000000"/>
                </a:solidFill>
                <a:latin typeface="VMMRWJ+JKNCES+ArialRoundedMTBold"/>
                <a:cs typeface="VMMRWJ+JKNCES+ArialRoundedMTBold"/>
              </a:rPr>
              <a:t>S.</a:t>
            </a:r>
            <a:r>
              <a:rPr dirty="0" sz="1200" spc="281">
                <a:solidFill>
                  <a:srgbClr val="000000"/>
                </a:solidFill>
                <a:latin typeface="VMMRWJ+JKNCES+ArialRoundedMTBold"/>
                <a:cs typeface="VMMRWJ+JKNCES+ArialRoundedMTBold"/>
              </a:rPr>
              <a:t> </a:t>
            </a:r>
            <a:r>
              <a:rPr dirty="0" sz="1200">
                <a:solidFill>
                  <a:srgbClr val="000000"/>
                </a:solidFill>
                <a:latin typeface="VMMRWJ+JKNCES+ArialRoundedMTBold"/>
                <a:cs typeface="VMMRWJ+JKNCES+ArialRoundedMTBold"/>
              </a:rPr>
              <a:t>Yaacob</a:t>
            </a:r>
            <a:r>
              <a:rPr dirty="0" sz="1200" spc="277">
                <a:solidFill>
                  <a:srgbClr val="000000"/>
                </a:solidFill>
                <a:latin typeface="VMMRWJ+JKNCES+ArialRoundedMTBold"/>
                <a:cs typeface="VMMRWJ+JKNCES+ArialRoundedMTBold"/>
              </a:rPr>
              <a:t> </a:t>
            </a:r>
            <a:r>
              <a:rPr dirty="0" sz="1200">
                <a:solidFill>
                  <a:srgbClr val="000000"/>
                </a:solidFill>
                <a:latin typeface="VMMRWJ+JKNCES+ArialRoundedMTBold"/>
                <a:cs typeface="VMMRWJ+JKNCES+ArialRoundedMTBold"/>
              </a:rPr>
              <a:t>and</a:t>
            </a:r>
            <a:r>
              <a:rPr dirty="0" sz="1200" spc="279">
                <a:solidFill>
                  <a:srgbClr val="000000"/>
                </a:solidFill>
                <a:latin typeface="VMMRWJ+JKNCES+ArialRoundedMTBold"/>
                <a:cs typeface="VMMRWJ+JKNCES+ArialRoundedMTBold"/>
              </a:rPr>
              <a:t> </a:t>
            </a:r>
            <a:r>
              <a:rPr dirty="0" sz="1200">
                <a:solidFill>
                  <a:srgbClr val="000000"/>
                </a:solidFill>
                <a:latin typeface="VMMRWJ+JKNCES+ArialRoundedMTBold"/>
                <a:cs typeface="VMMRWJ+JKNCES+ArialRoundedMTBold"/>
              </a:rPr>
              <a:t>A.</a:t>
            </a:r>
            <a:r>
              <a:rPr dirty="0" sz="1200" spc="277">
                <a:solidFill>
                  <a:srgbClr val="000000"/>
                </a:solidFill>
                <a:latin typeface="VMMRWJ+JKNCES+ArialRoundedMTBold"/>
                <a:cs typeface="VMMRWJ+JKNCES+ArialRoundedMTBold"/>
              </a:rPr>
              <a:t> </a:t>
            </a:r>
            <a:r>
              <a:rPr dirty="0" sz="1200">
                <a:solidFill>
                  <a:srgbClr val="000000"/>
                </a:solidFill>
                <a:latin typeface="VMMRWJ+JKNCES+ArialRoundedMTBold"/>
                <a:cs typeface="VMMRWJ+JKNCES+ArialRoundedMTBold"/>
              </a:rPr>
              <a:t>Chekima,</a:t>
            </a:r>
            <a:r>
              <a:rPr dirty="0" sz="1200" spc="282">
                <a:solidFill>
                  <a:srgbClr val="000000"/>
                </a:solidFill>
                <a:latin typeface="VMMRWJ+JKNCES+ArialRoundedMTBold"/>
                <a:cs typeface="VMMRWJ+JKNCES+ArialRoundedMTBold"/>
              </a:rPr>
              <a:t> </a:t>
            </a:r>
            <a:r>
              <a:rPr dirty="0" sz="1200">
                <a:solidFill>
                  <a:srgbClr val="000000"/>
                </a:solidFill>
                <a:latin typeface="VMMRWJ+JKNCES+ArialRoundedMTBold"/>
                <a:cs typeface="VMMRWJ+JKNCES+ArialRoundedMTBold"/>
              </a:rPr>
              <a:t>“Electronic</a:t>
            </a:r>
            <a:r>
              <a:rPr dirty="0" sz="1200" spc="288">
                <a:solidFill>
                  <a:srgbClr val="000000"/>
                </a:solidFill>
                <a:latin typeface="VMMRWJ+JKNCES+ArialRoundedMTBold"/>
                <a:cs typeface="VMMRWJ+JKNCES+ArialRoundedMTBold"/>
              </a:rPr>
              <a:t> </a:t>
            </a:r>
            <a:r>
              <a:rPr dirty="0" sz="1200">
                <a:solidFill>
                  <a:srgbClr val="000000"/>
                </a:solidFill>
                <a:latin typeface="VMMRWJ+JKNCES+ArialRoundedMTBold"/>
                <a:cs typeface="VMMRWJ+JKNCES+ArialRoundedMTBold"/>
              </a:rPr>
              <a:t>travel</a:t>
            </a:r>
            <a:r>
              <a:rPr dirty="0" sz="1200" spc="281">
                <a:solidFill>
                  <a:srgbClr val="000000"/>
                </a:solidFill>
                <a:latin typeface="VMMRWJ+JKNCES+ArialRoundedMTBold"/>
                <a:cs typeface="VMMRWJ+JKNCES+ArialRoundedMTBold"/>
              </a:rPr>
              <a:t> </a:t>
            </a:r>
            <a:r>
              <a:rPr dirty="0" sz="1200">
                <a:solidFill>
                  <a:srgbClr val="000000"/>
                </a:solidFill>
                <a:latin typeface="VMMRWJ+JKNCES+ArialRoundedMTBold"/>
                <a:cs typeface="VMMRWJ+JKNCES+ArialRoundedMTBold"/>
              </a:rPr>
              <a:t>aids</a:t>
            </a:r>
            <a:r>
              <a:rPr dirty="0" sz="1200" spc="281">
                <a:solidFill>
                  <a:srgbClr val="000000"/>
                </a:solidFill>
                <a:latin typeface="VMMRWJ+JKNCES+ArialRoundedMTBold"/>
                <a:cs typeface="VMMRWJ+JKNCES+ArialRoundedMTBold"/>
              </a:rPr>
              <a:t> </a:t>
            </a:r>
            <a:r>
              <a:rPr dirty="0" sz="1200">
                <a:solidFill>
                  <a:srgbClr val="000000"/>
                </a:solidFill>
                <a:latin typeface="VMMRWJ+JKNCES+ArialRoundedMTBold"/>
                <a:cs typeface="VMMRWJ+JKNCES+ArialRoundedMTBold"/>
              </a:rPr>
              <a:t>for</a:t>
            </a:r>
            <a:r>
              <a:rPr dirty="0" sz="1200" spc="279">
                <a:solidFill>
                  <a:srgbClr val="000000"/>
                </a:solidFill>
                <a:latin typeface="VMMRWJ+JKNCES+ArialRoundedMTBold"/>
                <a:cs typeface="VMMRWJ+JKNCES+ArialRoundedMTBold"/>
              </a:rPr>
              <a:t> </a:t>
            </a:r>
            <a:r>
              <a:rPr dirty="0" sz="1200">
                <a:solidFill>
                  <a:srgbClr val="000000"/>
                </a:solidFill>
                <a:latin typeface="VMMRWJ+JKNCES+ArialRoundedMTBold"/>
                <a:cs typeface="VMMRWJ+JKNCES+ArialRoundedMTBold"/>
              </a:rPr>
              <a:t>visually</a:t>
            </a:r>
            <a:r>
              <a:rPr dirty="0" sz="1200" spc="290">
                <a:solidFill>
                  <a:srgbClr val="000000"/>
                </a:solidFill>
                <a:latin typeface="VMMRWJ+JKNCES+ArialRoundedMTBold"/>
                <a:cs typeface="VMMRWJ+JKNCES+ArialRoundedMTBold"/>
              </a:rPr>
              <a:t> </a:t>
            </a:r>
            <a:r>
              <a:rPr dirty="0" sz="1200">
                <a:solidFill>
                  <a:srgbClr val="000000"/>
                </a:solidFill>
                <a:latin typeface="VMMRWJ+JKNCES+ArialRoundedMTBold"/>
                <a:cs typeface="VMMRWJ+JKNCES+ArialRoundedMTBold"/>
              </a:rPr>
              <a:t>impaired</a:t>
            </a:r>
            <a:r>
              <a:rPr dirty="0" sz="1200" spc="288">
                <a:solidFill>
                  <a:srgbClr val="000000"/>
                </a:solidFill>
                <a:latin typeface="VMMRWJ+JKNCES+ArialRoundedMTBold"/>
                <a:cs typeface="VMMRWJ+JKNCES+ArialRoundedMTBold"/>
              </a:rPr>
              <a:t> </a:t>
            </a:r>
            <a:r>
              <a:rPr dirty="0" sz="1200">
                <a:solidFill>
                  <a:srgbClr val="000000"/>
                </a:solidFill>
                <a:latin typeface="VMMRWJ+JKNCES+ArialRoundedMTBold"/>
                <a:cs typeface="VMMRWJ+JKNCES+ArialRoundedMTBold"/>
              </a:rPr>
              <a:t>–</a:t>
            </a:r>
            <a:r>
              <a:rPr dirty="0" sz="1200" spc="279">
                <a:solidFill>
                  <a:srgbClr val="000000"/>
                </a:solidFill>
                <a:latin typeface="VMMRWJ+JKNCES+ArialRoundedMTBold"/>
                <a:cs typeface="VMMRWJ+JKNCES+ArialRoundedMTBold"/>
              </a:rPr>
              <a:t> </a:t>
            </a:r>
            <a:r>
              <a:rPr dirty="0" sz="1200">
                <a:solidFill>
                  <a:srgbClr val="000000"/>
                </a:solidFill>
                <a:latin typeface="VMMRWJ+JKNCES+ArialRoundedMTBold"/>
                <a:cs typeface="VMMRWJ+JKNCES+ArialRoundedMTBold"/>
              </a:rPr>
              <a:t>A</a:t>
            </a:r>
            <a:r>
              <a:rPr dirty="0" sz="1200" spc="277">
                <a:solidFill>
                  <a:srgbClr val="000000"/>
                </a:solidFill>
                <a:latin typeface="VMMRWJ+JKNCES+ArialRoundedMTBold"/>
                <a:cs typeface="VMMRWJ+JKNCES+ArialRoundedMTBold"/>
              </a:rPr>
              <a:t> </a:t>
            </a:r>
            <a:r>
              <a:rPr dirty="0" sz="1200">
                <a:solidFill>
                  <a:srgbClr val="000000"/>
                </a:solidFill>
                <a:latin typeface="VMMRWJ+JKNCES+ArialRoundedMTBold"/>
                <a:cs typeface="VMMRWJ+JKNCES+ArialRoundedMTBold"/>
              </a:rPr>
              <a:t>guided</a:t>
            </a:r>
            <a:r>
              <a:rPr dirty="0" sz="1200" spc="281">
                <a:solidFill>
                  <a:srgbClr val="000000"/>
                </a:solidFill>
                <a:latin typeface="VMMRWJ+JKNCES+ArialRoundedMTBold"/>
                <a:cs typeface="VMMRWJ+JKNCES+ArialRoundedMTBold"/>
              </a:rPr>
              <a:t> </a:t>
            </a:r>
            <a:r>
              <a:rPr dirty="0" sz="1200">
                <a:solidFill>
                  <a:srgbClr val="000000"/>
                </a:solidFill>
                <a:latin typeface="VMMRWJ+JKNCES+ArialRoundedMTBold"/>
                <a:cs typeface="VMMRWJ+JKNCES+ArialRoundedMTBold"/>
              </a:rPr>
              <a:t>tour”,</a:t>
            </a:r>
            <a:r>
              <a:rPr dirty="0" sz="1200" spc="281">
                <a:solidFill>
                  <a:srgbClr val="000000"/>
                </a:solidFill>
                <a:latin typeface="VMMRWJ+JKNCES+ArialRoundedMTBold"/>
                <a:cs typeface="VMMRWJ+JKNCES+ArialRoundedMTBold"/>
              </a:rPr>
              <a:t> </a:t>
            </a:r>
            <a:r>
              <a:rPr dirty="0" sz="1200">
                <a:solidFill>
                  <a:srgbClr val="000000"/>
                </a:solidFill>
                <a:latin typeface="VMMRWJ+JKNCES+ArialRoundedMTBold"/>
                <a:cs typeface="VMMRWJ+JKNCES+ArialRoundedMTBold"/>
              </a:rPr>
              <a:t>Proceedings</a:t>
            </a:r>
            <a:r>
              <a:rPr dirty="0" sz="1200" spc="283">
                <a:solidFill>
                  <a:srgbClr val="000000"/>
                </a:solidFill>
                <a:latin typeface="VMMRWJ+JKNCES+ArialRoundedMTBold"/>
                <a:cs typeface="VMMRWJ+JKNCES+ArialRoundedMTBold"/>
              </a:rPr>
              <a:t> </a:t>
            </a:r>
            <a:r>
              <a:rPr dirty="0" sz="1200">
                <a:solidFill>
                  <a:srgbClr val="000000"/>
                </a:solidFill>
                <a:latin typeface="VMMRWJ+JKNCES+ArialRoundedMTBold"/>
                <a:cs typeface="VMMRWJ+JKNCES+ArialRoundedMTBold"/>
              </a:rPr>
              <a:t>of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787400" y="2172918"/>
            <a:ext cx="4439562" cy="21431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87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VMMRWJ+JKNCES+ArialRoundedMTBold"/>
                <a:cs typeface="VMMRWJ+JKNCES+ArialRoundedMTBold"/>
              </a:rPr>
              <a:t>Conference</a:t>
            </a:r>
            <a:r>
              <a:rPr dirty="0" sz="1200">
                <a:solidFill>
                  <a:srgbClr val="000000"/>
                </a:solidFill>
                <a:latin typeface="VMMRWJ+JKNCES+ArialRoundedMTBold"/>
                <a:cs typeface="VMMRWJ+JKNCES+ArialRoundedMTBold"/>
              </a:rPr>
              <a:t> </a:t>
            </a:r>
            <a:r>
              <a:rPr dirty="0" sz="1200">
                <a:solidFill>
                  <a:srgbClr val="000000"/>
                </a:solidFill>
                <a:latin typeface="VMMRWJ+JKNCES+ArialRoundedMTBold"/>
                <a:cs typeface="VMMRWJ+JKNCES+ArialRoundedMTBold"/>
              </a:rPr>
              <a:t>in</a:t>
            </a:r>
            <a:r>
              <a:rPr dirty="0" sz="1200">
                <a:solidFill>
                  <a:srgbClr val="000000"/>
                </a:solidFill>
                <a:latin typeface="VMMRWJ+JKNCES+ArialRoundedMTBold"/>
                <a:cs typeface="VMMRWJ+JKNCES+ArialRoundedMTBold"/>
              </a:rPr>
              <a:t> </a:t>
            </a:r>
            <a:r>
              <a:rPr dirty="0" sz="1200">
                <a:solidFill>
                  <a:srgbClr val="000000"/>
                </a:solidFill>
                <a:latin typeface="VMMRWJ+JKNCES+ArialRoundedMTBold"/>
                <a:cs typeface="VMMRWJ+JKNCES+ArialRoundedMTBold"/>
              </a:rPr>
              <a:t>Engineering</a:t>
            </a:r>
            <a:r>
              <a:rPr dirty="0" sz="1200">
                <a:solidFill>
                  <a:srgbClr val="000000"/>
                </a:solidFill>
                <a:latin typeface="VMMRWJ+JKNCES+ArialRoundedMTBold"/>
                <a:cs typeface="VMMRWJ+JKNCES+ArialRoundedMTBold"/>
              </a:rPr>
              <a:t> </a:t>
            </a:r>
            <a:r>
              <a:rPr dirty="0" sz="1200">
                <a:solidFill>
                  <a:srgbClr val="000000"/>
                </a:solidFill>
                <a:latin typeface="VMMRWJ+JKNCES+ArialRoundedMTBold"/>
                <a:cs typeface="VMMRWJ+JKNCES+ArialRoundedMTBold"/>
              </a:rPr>
              <a:t>in</a:t>
            </a:r>
            <a:r>
              <a:rPr dirty="0" sz="1200">
                <a:solidFill>
                  <a:srgbClr val="000000"/>
                </a:solidFill>
                <a:latin typeface="VMMRWJ+JKNCES+ArialRoundedMTBold"/>
                <a:cs typeface="VMMRWJ+JKNCES+ArialRoundedMTBold"/>
              </a:rPr>
              <a:t> </a:t>
            </a:r>
            <a:r>
              <a:rPr dirty="0" sz="1200">
                <a:solidFill>
                  <a:srgbClr val="000000"/>
                </a:solidFill>
                <a:latin typeface="VMMRWJ+JKNCES+ArialRoundedMTBold"/>
                <a:cs typeface="VMMRWJ+JKNCES+ArialRoundedMTBold"/>
              </a:rPr>
              <a:t>Sarawak,</a:t>
            </a:r>
            <a:r>
              <a:rPr dirty="0" sz="1200">
                <a:solidFill>
                  <a:srgbClr val="000000"/>
                </a:solidFill>
                <a:latin typeface="VMMRWJ+JKNCES+ArialRoundedMTBold"/>
                <a:cs typeface="VMMRWJ+JKNCES+ArialRoundedMTBold"/>
              </a:rPr>
              <a:t> </a:t>
            </a:r>
            <a:r>
              <a:rPr dirty="0" sz="1200">
                <a:solidFill>
                  <a:srgbClr val="000000"/>
                </a:solidFill>
                <a:latin typeface="VMMRWJ+JKNCES+ArialRoundedMTBold"/>
                <a:cs typeface="VMMRWJ+JKNCES+ArialRoundedMTBold"/>
              </a:rPr>
              <a:t>2000,</a:t>
            </a:r>
            <a:r>
              <a:rPr dirty="0" sz="1200">
                <a:solidFill>
                  <a:srgbClr val="000000"/>
                </a:solidFill>
                <a:latin typeface="VMMRWJ+JKNCES+ArialRoundedMTBold"/>
                <a:cs typeface="VMMRWJ+JKNCES+ArialRoundedMTBold"/>
              </a:rPr>
              <a:t> </a:t>
            </a:r>
            <a:r>
              <a:rPr dirty="0" sz="1200">
                <a:solidFill>
                  <a:srgbClr val="000000"/>
                </a:solidFill>
                <a:latin typeface="VMMRWJ+JKNCES+ArialRoundedMTBold"/>
                <a:cs typeface="VMMRWJ+JKNCES+ArialRoundedMTBold"/>
              </a:rPr>
              <a:t>pp.</a:t>
            </a:r>
            <a:r>
              <a:rPr dirty="0" sz="1200">
                <a:solidFill>
                  <a:srgbClr val="000000"/>
                </a:solidFill>
                <a:latin typeface="VMMRWJ+JKNCES+ArialRoundedMTBold"/>
                <a:cs typeface="VMMRWJ+JKNCES+ArialRoundedMTBold"/>
              </a:rPr>
              <a:t> </a:t>
            </a:r>
            <a:r>
              <a:rPr dirty="0" sz="1200">
                <a:solidFill>
                  <a:srgbClr val="000000"/>
                </a:solidFill>
                <a:latin typeface="VMMRWJ+JKNCES+ArialRoundedMTBold"/>
                <a:cs typeface="VMMRWJ+JKNCES+ArialRoundedMTBold"/>
              </a:rPr>
              <a:t>377-382.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558800" y="2557577"/>
            <a:ext cx="7610393" cy="59378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87"/>
              </a:lnSpc>
              <a:spcBef>
                <a:spcPts val="0"/>
              </a:spcBef>
              <a:spcAft>
                <a:spcPts val="0"/>
              </a:spcAft>
            </a:pPr>
            <a:r>
              <a:rPr dirty="0" sz="1250">
                <a:solidFill>
                  <a:srgbClr val="000000"/>
                </a:solidFill>
                <a:latin typeface="VBJCCD+UVNUMW+ArialMT"/>
                <a:cs typeface="VBJCCD+UVNUMW+ArialMT"/>
              </a:rPr>
              <a:t>•</a:t>
            </a:r>
            <a:r>
              <a:rPr dirty="0" sz="1250" spc="105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000000"/>
                </a:solidFill>
                <a:latin typeface="VMMRWJ+JKNCES+ArialRoundedMTBold"/>
                <a:cs typeface="VMMRWJ+JKNCES+ArialRoundedMTBold"/>
              </a:rPr>
              <a:t>[6]</a:t>
            </a:r>
            <a:r>
              <a:rPr dirty="0" sz="1200">
                <a:solidFill>
                  <a:srgbClr val="000000"/>
                </a:solidFill>
                <a:latin typeface="VMMRWJ+JKNCES+ArialRoundedMTBold"/>
                <a:cs typeface="VMMRWJ+JKNCES+ArialRoundedMTBold"/>
              </a:rPr>
              <a:t> </a:t>
            </a:r>
            <a:r>
              <a:rPr dirty="0" sz="1200">
                <a:solidFill>
                  <a:srgbClr val="000000"/>
                </a:solidFill>
                <a:latin typeface="VMMRWJ+JKNCES+ArialRoundedMTBold"/>
                <a:cs typeface="VMMRWJ+JKNCES+ArialRoundedMTBold"/>
              </a:rPr>
              <a:t>L.</a:t>
            </a:r>
            <a:r>
              <a:rPr dirty="0" sz="1200">
                <a:solidFill>
                  <a:srgbClr val="000000"/>
                </a:solidFill>
                <a:latin typeface="VMMRWJ+JKNCES+ArialRoundedMTBold"/>
                <a:cs typeface="VMMRWJ+JKNCES+ArialRoundedMTBold"/>
              </a:rPr>
              <a:t> </a:t>
            </a:r>
            <a:r>
              <a:rPr dirty="0" sz="1200">
                <a:solidFill>
                  <a:srgbClr val="000000"/>
                </a:solidFill>
                <a:latin typeface="VMMRWJ+JKNCES+ArialRoundedMTBold"/>
                <a:cs typeface="VMMRWJ+JKNCES+ArialRoundedMTBold"/>
              </a:rPr>
              <a:t>Kay,</a:t>
            </a:r>
            <a:r>
              <a:rPr dirty="0" sz="1200">
                <a:solidFill>
                  <a:srgbClr val="000000"/>
                </a:solidFill>
                <a:latin typeface="VMMRWJ+JKNCES+ArialRoundedMTBold"/>
                <a:cs typeface="VMMRWJ+JKNCES+ArialRoundedMTBold"/>
              </a:rPr>
              <a:t> </a:t>
            </a:r>
            <a:r>
              <a:rPr dirty="0" sz="1200">
                <a:solidFill>
                  <a:srgbClr val="000000"/>
                </a:solidFill>
                <a:latin typeface="VMMRWJ+JKNCES+ArialRoundedMTBold"/>
                <a:cs typeface="VMMRWJ+JKNCES+ArialRoundedMTBold"/>
              </a:rPr>
              <a:t>“An</a:t>
            </a:r>
            <a:r>
              <a:rPr dirty="0" sz="1200">
                <a:solidFill>
                  <a:srgbClr val="000000"/>
                </a:solidFill>
                <a:latin typeface="VMMRWJ+JKNCES+ArialRoundedMTBold"/>
                <a:cs typeface="VMMRWJ+JKNCES+ArialRoundedMTBold"/>
              </a:rPr>
              <a:t> </a:t>
            </a:r>
            <a:r>
              <a:rPr dirty="0" sz="1200">
                <a:solidFill>
                  <a:srgbClr val="000000"/>
                </a:solidFill>
                <a:latin typeface="VMMRWJ+JKNCES+ArialRoundedMTBold"/>
                <a:cs typeface="VMMRWJ+JKNCES+ArialRoundedMTBold"/>
              </a:rPr>
              <a:t>Ultrasonic</a:t>
            </a:r>
            <a:r>
              <a:rPr dirty="0" sz="1200">
                <a:solidFill>
                  <a:srgbClr val="000000"/>
                </a:solidFill>
                <a:latin typeface="VMMRWJ+JKNCES+ArialRoundedMTBold"/>
                <a:cs typeface="VMMRWJ+JKNCES+ArialRoundedMTBold"/>
              </a:rPr>
              <a:t> </a:t>
            </a:r>
            <a:r>
              <a:rPr dirty="0" sz="1200">
                <a:solidFill>
                  <a:srgbClr val="000000"/>
                </a:solidFill>
                <a:latin typeface="VMMRWJ+JKNCES+ArialRoundedMTBold"/>
                <a:cs typeface="VMMRWJ+JKNCES+ArialRoundedMTBold"/>
              </a:rPr>
              <a:t>sensing</a:t>
            </a:r>
            <a:r>
              <a:rPr dirty="0" sz="1200">
                <a:solidFill>
                  <a:srgbClr val="000000"/>
                </a:solidFill>
                <a:latin typeface="VMMRWJ+JKNCES+ArialRoundedMTBold"/>
                <a:cs typeface="VMMRWJ+JKNCES+ArialRoundedMTBold"/>
              </a:rPr>
              <a:t> </a:t>
            </a:r>
            <a:r>
              <a:rPr dirty="0" sz="1200">
                <a:solidFill>
                  <a:srgbClr val="000000"/>
                </a:solidFill>
                <a:latin typeface="VMMRWJ+JKNCES+ArialRoundedMTBold"/>
                <a:cs typeface="VMMRWJ+JKNCES+ArialRoundedMTBold"/>
              </a:rPr>
              <a:t>probe</a:t>
            </a:r>
            <a:r>
              <a:rPr dirty="0" sz="1200">
                <a:solidFill>
                  <a:srgbClr val="000000"/>
                </a:solidFill>
                <a:latin typeface="VMMRWJ+JKNCES+ArialRoundedMTBold"/>
                <a:cs typeface="VMMRWJ+JKNCES+ArialRoundedMTBold"/>
              </a:rPr>
              <a:t> </a:t>
            </a:r>
            <a:r>
              <a:rPr dirty="0" sz="1200">
                <a:solidFill>
                  <a:srgbClr val="000000"/>
                </a:solidFill>
                <a:latin typeface="VMMRWJ+JKNCES+ArialRoundedMTBold"/>
                <a:cs typeface="VMMRWJ+JKNCES+ArialRoundedMTBold"/>
              </a:rPr>
              <a:t>as</a:t>
            </a:r>
            <a:r>
              <a:rPr dirty="0" sz="1200">
                <a:solidFill>
                  <a:srgbClr val="000000"/>
                </a:solidFill>
                <a:latin typeface="VMMRWJ+JKNCES+ArialRoundedMTBold"/>
                <a:cs typeface="VMMRWJ+JKNCES+ArialRoundedMTBold"/>
              </a:rPr>
              <a:t> </a:t>
            </a:r>
            <a:r>
              <a:rPr dirty="0" sz="1200">
                <a:solidFill>
                  <a:srgbClr val="000000"/>
                </a:solidFill>
                <a:latin typeface="VMMRWJ+JKNCES+ArialRoundedMTBold"/>
                <a:cs typeface="VMMRWJ+JKNCES+ArialRoundedMTBold"/>
              </a:rPr>
              <a:t>a</a:t>
            </a:r>
            <a:r>
              <a:rPr dirty="0" sz="1200">
                <a:solidFill>
                  <a:srgbClr val="000000"/>
                </a:solidFill>
                <a:latin typeface="VMMRWJ+JKNCES+ArialRoundedMTBold"/>
                <a:cs typeface="VMMRWJ+JKNCES+ArialRoundedMTBold"/>
              </a:rPr>
              <a:t> </a:t>
            </a:r>
            <a:r>
              <a:rPr dirty="0" sz="1200">
                <a:solidFill>
                  <a:srgbClr val="000000"/>
                </a:solidFill>
                <a:latin typeface="VMMRWJ+JKNCES+ArialRoundedMTBold"/>
                <a:cs typeface="VMMRWJ+JKNCES+ArialRoundedMTBold"/>
              </a:rPr>
              <a:t>mobility</a:t>
            </a:r>
            <a:r>
              <a:rPr dirty="0" sz="1200">
                <a:solidFill>
                  <a:srgbClr val="000000"/>
                </a:solidFill>
                <a:latin typeface="VMMRWJ+JKNCES+ArialRoundedMTBold"/>
                <a:cs typeface="VMMRWJ+JKNCES+ArialRoundedMTBold"/>
              </a:rPr>
              <a:t> </a:t>
            </a:r>
            <a:r>
              <a:rPr dirty="0" sz="1200">
                <a:solidFill>
                  <a:srgbClr val="000000"/>
                </a:solidFill>
                <a:latin typeface="VMMRWJ+JKNCES+ArialRoundedMTBold"/>
                <a:cs typeface="VMMRWJ+JKNCES+ArialRoundedMTBold"/>
              </a:rPr>
              <a:t>aid</a:t>
            </a:r>
            <a:r>
              <a:rPr dirty="0" sz="1200">
                <a:solidFill>
                  <a:srgbClr val="000000"/>
                </a:solidFill>
                <a:latin typeface="VMMRWJ+JKNCES+ArialRoundedMTBold"/>
                <a:cs typeface="VMMRWJ+JKNCES+ArialRoundedMTBold"/>
              </a:rPr>
              <a:t> </a:t>
            </a:r>
            <a:r>
              <a:rPr dirty="0" sz="1200">
                <a:solidFill>
                  <a:srgbClr val="000000"/>
                </a:solidFill>
                <a:latin typeface="VMMRWJ+JKNCES+ArialRoundedMTBold"/>
                <a:cs typeface="VMMRWJ+JKNCES+ArialRoundedMTBold"/>
              </a:rPr>
              <a:t>for</a:t>
            </a:r>
            <a:r>
              <a:rPr dirty="0" sz="1200">
                <a:solidFill>
                  <a:srgbClr val="000000"/>
                </a:solidFill>
                <a:latin typeface="VMMRWJ+JKNCES+ArialRoundedMTBold"/>
                <a:cs typeface="VMMRWJ+JKNCES+ArialRoundedMTBold"/>
              </a:rPr>
              <a:t> </a:t>
            </a:r>
            <a:r>
              <a:rPr dirty="0" sz="1200">
                <a:solidFill>
                  <a:srgbClr val="000000"/>
                </a:solidFill>
                <a:latin typeface="VMMRWJ+JKNCES+ArialRoundedMTBold"/>
                <a:cs typeface="VMMRWJ+JKNCES+ArialRoundedMTBold"/>
              </a:rPr>
              <a:t>the</a:t>
            </a:r>
            <a:r>
              <a:rPr dirty="0" sz="1200">
                <a:solidFill>
                  <a:srgbClr val="000000"/>
                </a:solidFill>
                <a:latin typeface="VMMRWJ+JKNCES+ArialRoundedMTBold"/>
                <a:cs typeface="VMMRWJ+JKNCES+ArialRoundedMTBold"/>
              </a:rPr>
              <a:t> </a:t>
            </a:r>
            <a:r>
              <a:rPr dirty="0" sz="1200">
                <a:solidFill>
                  <a:srgbClr val="000000"/>
                </a:solidFill>
                <a:latin typeface="VMMRWJ+JKNCES+ArialRoundedMTBold"/>
                <a:cs typeface="VMMRWJ+JKNCES+ArialRoundedMTBold"/>
              </a:rPr>
              <a:t>blind”,</a:t>
            </a:r>
            <a:r>
              <a:rPr dirty="0" sz="1200">
                <a:solidFill>
                  <a:srgbClr val="000000"/>
                </a:solidFill>
                <a:latin typeface="VMMRWJ+JKNCES+ArialRoundedMTBold"/>
                <a:cs typeface="VMMRWJ+JKNCES+ArialRoundedMTBold"/>
              </a:rPr>
              <a:t> </a:t>
            </a:r>
            <a:r>
              <a:rPr dirty="0" sz="1200">
                <a:solidFill>
                  <a:srgbClr val="000000"/>
                </a:solidFill>
                <a:latin typeface="VMMRWJ+JKNCES+ArialRoundedMTBold"/>
                <a:cs typeface="VMMRWJ+JKNCES+ArialRoundedMTBold"/>
              </a:rPr>
              <a:t>Ultrasonics</a:t>
            </a:r>
            <a:r>
              <a:rPr dirty="0" sz="1200">
                <a:solidFill>
                  <a:srgbClr val="000000"/>
                </a:solidFill>
                <a:latin typeface="VMMRWJ+JKNCES+ArialRoundedMTBold"/>
                <a:cs typeface="VMMRWJ+JKNCES+ArialRoundedMTBold"/>
              </a:rPr>
              <a:t> </a:t>
            </a:r>
            <a:r>
              <a:rPr dirty="0" sz="1200">
                <a:solidFill>
                  <a:srgbClr val="000000"/>
                </a:solidFill>
                <a:latin typeface="VMMRWJ+JKNCES+ArialRoundedMTBold"/>
                <a:cs typeface="VMMRWJ+JKNCES+ArialRoundedMTBold"/>
              </a:rPr>
              <a:t>1964,</a:t>
            </a:r>
            <a:r>
              <a:rPr dirty="0" sz="1200">
                <a:solidFill>
                  <a:srgbClr val="000000"/>
                </a:solidFill>
                <a:latin typeface="VMMRWJ+JKNCES+ArialRoundedMTBold"/>
                <a:cs typeface="VMMRWJ+JKNCES+ArialRoundedMTBold"/>
              </a:rPr>
              <a:t> </a:t>
            </a:r>
            <a:r>
              <a:rPr dirty="0" sz="1200">
                <a:solidFill>
                  <a:srgbClr val="000000"/>
                </a:solidFill>
                <a:latin typeface="VMMRWJ+JKNCES+ArialRoundedMTBold"/>
                <a:cs typeface="VMMRWJ+JKNCES+ArialRoundedMTBold"/>
              </a:rPr>
              <a:t>2:</a:t>
            </a:r>
            <a:r>
              <a:rPr dirty="0" sz="1200">
                <a:solidFill>
                  <a:srgbClr val="000000"/>
                </a:solidFill>
                <a:latin typeface="VMMRWJ+JKNCES+ArialRoundedMTBold"/>
                <a:cs typeface="VMMRWJ+JKNCES+ArialRoundedMTBold"/>
              </a:rPr>
              <a:t> </a:t>
            </a:r>
            <a:r>
              <a:rPr dirty="0" sz="1200">
                <a:solidFill>
                  <a:srgbClr val="000000"/>
                </a:solidFill>
                <a:latin typeface="VMMRWJ+JKNCES+ArialRoundedMTBold"/>
                <a:cs typeface="VMMRWJ+JKNCES+ArialRoundedMTBold"/>
              </a:rPr>
              <a:t>53-59.</a:t>
            </a:r>
          </a:p>
          <a:p>
            <a:pPr marL="0" marR="0">
              <a:lnSpc>
                <a:spcPts val="1387"/>
              </a:lnSpc>
              <a:spcBef>
                <a:spcPts val="1600"/>
              </a:spcBef>
              <a:spcAft>
                <a:spcPts val="0"/>
              </a:spcAft>
            </a:pPr>
            <a:r>
              <a:rPr dirty="0" sz="1250">
                <a:solidFill>
                  <a:srgbClr val="000000"/>
                </a:solidFill>
                <a:latin typeface="VBJCCD+UVNUMW+ArialMT"/>
                <a:cs typeface="VBJCCD+UVNUMW+ArialMT"/>
              </a:rPr>
              <a:t>•</a:t>
            </a:r>
            <a:r>
              <a:rPr dirty="0" sz="1250" spc="105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000000"/>
                </a:solidFill>
                <a:latin typeface="VMMRWJ+JKNCES+ArialRoundedMTBold"/>
                <a:cs typeface="VMMRWJ+JKNCES+ArialRoundedMTBold"/>
              </a:rPr>
              <a:t>[7]</a:t>
            </a:r>
            <a:r>
              <a:rPr dirty="0" sz="1200">
                <a:solidFill>
                  <a:srgbClr val="000000"/>
                </a:solidFill>
                <a:latin typeface="VMMRWJ+JKNCES+ArialRoundedMTBold"/>
                <a:cs typeface="VMMRWJ+JKNCES+ArialRoundedMTBold"/>
              </a:rPr>
              <a:t> </a:t>
            </a:r>
            <a:r>
              <a:rPr dirty="0" sz="1200">
                <a:solidFill>
                  <a:srgbClr val="000000"/>
                </a:solidFill>
                <a:latin typeface="VMMRWJ+JKNCES+ArialRoundedMTBold"/>
                <a:cs typeface="VMMRWJ+JKNCES+ArialRoundedMTBold"/>
              </a:rPr>
              <a:t>N.</a:t>
            </a:r>
            <a:r>
              <a:rPr dirty="0" sz="1200">
                <a:solidFill>
                  <a:srgbClr val="000000"/>
                </a:solidFill>
                <a:latin typeface="VMMRWJ+JKNCES+ArialRoundedMTBold"/>
                <a:cs typeface="VMMRWJ+JKNCES+ArialRoundedMTBold"/>
              </a:rPr>
              <a:t> </a:t>
            </a:r>
            <a:r>
              <a:rPr dirty="0" sz="1200">
                <a:solidFill>
                  <a:srgbClr val="000000"/>
                </a:solidFill>
                <a:latin typeface="VMMRWJ+JKNCES+ArialRoundedMTBold"/>
                <a:cs typeface="VMMRWJ+JKNCES+ArialRoundedMTBold"/>
              </a:rPr>
              <a:t>Pressey,</a:t>
            </a:r>
            <a:r>
              <a:rPr dirty="0" sz="1200">
                <a:solidFill>
                  <a:srgbClr val="000000"/>
                </a:solidFill>
                <a:latin typeface="VMMRWJ+JKNCES+ArialRoundedMTBold"/>
                <a:cs typeface="VMMRWJ+JKNCES+ArialRoundedMTBold"/>
              </a:rPr>
              <a:t> </a:t>
            </a:r>
            <a:r>
              <a:rPr dirty="0" sz="1200">
                <a:solidFill>
                  <a:srgbClr val="000000"/>
                </a:solidFill>
                <a:latin typeface="VMMRWJ+JKNCES+ArialRoundedMTBold"/>
                <a:cs typeface="VMMRWJ+JKNCES+ArialRoundedMTBold"/>
              </a:rPr>
              <a:t>“Mowat</a:t>
            </a:r>
            <a:r>
              <a:rPr dirty="0" sz="1200">
                <a:solidFill>
                  <a:srgbClr val="000000"/>
                </a:solidFill>
                <a:latin typeface="VMMRWJ+JKNCES+ArialRoundedMTBold"/>
                <a:cs typeface="VMMRWJ+JKNCES+ArialRoundedMTBold"/>
              </a:rPr>
              <a:t> </a:t>
            </a:r>
            <a:r>
              <a:rPr dirty="0" sz="1200">
                <a:solidFill>
                  <a:srgbClr val="000000"/>
                </a:solidFill>
                <a:latin typeface="VMMRWJ+JKNCES+ArialRoundedMTBold"/>
                <a:cs typeface="VMMRWJ+JKNCES+ArialRoundedMTBold"/>
              </a:rPr>
              <a:t>Sensor”,</a:t>
            </a:r>
            <a:r>
              <a:rPr dirty="0" sz="1200">
                <a:solidFill>
                  <a:srgbClr val="000000"/>
                </a:solidFill>
                <a:latin typeface="VMMRWJ+JKNCES+ArialRoundedMTBold"/>
                <a:cs typeface="VMMRWJ+JKNCES+ArialRoundedMTBold"/>
              </a:rPr>
              <a:t> </a:t>
            </a:r>
            <a:r>
              <a:rPr dirty="0" sz="1200">
                <a:solidFill>
                  <a:srgbClr val="000000"/>
                </a:solidFill>
                <a:latin typeface="VMMRWJ+JKNCES+ArialRoundedMTBold"/>
                <a:cs typeface="VMMRWJ+JKNCES+ArialRoundedMTBold"/>
              </a:rPr>
              <a:t>Focus</a:t>
            </a:r>
            <a:r>
              <a:rPr dirty="0" sz="1200">
                <a:solidFill>
                  <a:srgbClr val="000000"/>
                </a:solidFill>
                <a:latin typeface="VMMRWJ+JKNCES+ArialRoundedMTBold"/>
                <a:cs typeface="VMMRWJ+JKNCES+ArialRoundedMTBold"/>
              </a:rPr>
              <a:t> </a:t>
            </a:r>
            <a:r>
              <a:rPr dirty="0" sz="1200">
                <a:solidFill>
                  <a:srgbClr val="000000"/>
                </a:solidFill>
                <a:latin typeface="VMMRWJ+JKNCES+ArialRoundedMTBold"/>
                <a:cs typeface="VMMRWJ+JKNCES+ArialRoundedMTBold"/>
              </a:rPr>
              <a:t>3,</a:t>
            </a:r>
            <a:r>
              <a:rPr dirty="0" sz="1200">
                <a:solidFill>
                  <a:srgbClr val="000000"/>
                </a:solidFill>
                <a:latin typeface="VMMRWJ+JKNCES+ArialRoundedMTBold"/>
                <a:cs typeface="VMMRWJ+JKNCES+ArialRoundedMTBold"/>
              </a:rPr>
              <a:t> </a:t>
            </a:r>
            <a:r>
              <a:rPr dirty="0" sz="1200">
                <a:solidFill>
                  <a:srgbClr val="000000"/>
                </a:solidFill>
                <a:latin typeface="VMMRWJ+JKNCES+ArialRoundedMTBold"/>
                <a:cs typeface="VMMRWJ+JKNCES+ArialRoundedMTBold"/>
              </a:rPr>
              <a:t>1977,</a:t>
            </a:r>
            <a:r>
              <a:rPr dirty="0" sz="1200">
                <a:solidFill>
                  <a:srgbClr val="000000"/>
                </a:solidFill>
                <a:latin typeface="VMMRWJ+JKNCES+ArialRoundedMTBold"/>
                <a:cs typeface="VMMRWJ+JKNCES+ArialRoundedMTBold"/>
              </a:rPr>
              <a:t> </a:t>
            </a:r>
            <a:r>
              <a:rPr dirty="0" sz="1200">
                <a:solidFill>
                  <a:srgbClr val="000000"/>
                </a:solidFill>
                <a:latin typeface="VMMRWJ+JKNCES+ArialRoundedMTBold"/>
                <a:cs typeface="VMMRWJ+JKNCES+ArialRoundedMTBold"/>
              </a:rPr>
              <a:t>pp.</a:t>
            </a:r>
            <a:r>
              <a:rPr dirty="0" sz="1200">
                <a:solidFill>
                  <a:srgbClr val="000000"/>
                </a:solidFill>
                <a:latin typeface="VMMRWJ+JKNCES+ArialRoundedMTBold"/>
                <a:cs typeface="VMMRWJ+JKNCES+ArialRoundedMTBold"/>
              </a:rPr>
              <a:t> </a:t>
            </a:r>
            <a:r>
              <a:rPr dirty="0" sz="1200">
                <a:solidFill>
                  <a:srgbClr val="000000"/>
                </a:solidFill>
                <a:latin typeface="VMMRWJ+JKNCES+ArialRoundedMTBold"/>
                <a:cs typeface="VMMRWJ+JKNCES+ArialRoundedMTBold"/>
              </a:rPr>
              <a:t>35-39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558800" y="3331783"/>
            <a:ext cx="10723161" cy="21551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87"/>
              </a:lnSpc>
              <a:spcBef>
                <a:spcPts val="0"/>
              </a:spcBef>
              <a:spcAft>
                <a:spcPts val="0"/>
              </a:spcAft>
            </a:pPr>
            <a:r>
              <a:rPr dirty="0" sz="1250">
                <a:solidFill>
                  <a:srgbClr val="000000"/>
                </a:solidFill>
                <a:latin typeface="VBJCCD+UVNUMW+ArialMT"/>
                <a:cs typeface="VBJCCD+UVNUMW+ArialMT"/>
              </a:rPr>
              <a:t>•</a:t>
            </a:r>
            <a:r>
              <a:rPr dirty="0" sz="1250" spc="105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000000"/>
                </a:solidFill>
                <a:latin typeface="VMMRWJ+JKNCES+ArialRoundedMTBold"/>
                <a:cs typeface="VMMRWJ+JKNCES+ArialRoundedMTBold"/>
              </a:rPr>
              <a:t>[8]</a:t>
            </a:r>
            <a:r>
              <a:rPr dirty="0" sz="1200">
                <a:solidFill>
                  <a:srgbClr val="000000"/>
                </a:solidFill>
                <a:latin typeface="VMMRWJ+JKNCES+ArialRoundedMTBold"/>
                <a:cs typeface="VMMRWJ+JKNCES+ArialRoundedMTBold"/>
              </a:rPr>
              <a:t> </a:t>
            </a:r>
            <a:r>
              <a:rPr dirty="0" sz="1200">
                <a:solidFill>
                  <a:srgbClr val="000000"/>
                </a:solidFill>
                <a:latin typeface="VMMRWJ+JKNCES+ArialRoundedMTBold"/>
                <a:cs typeface="VMMRWJ+JKNCES+ArialRoundedMTBold"/>
              </a:rPr>
              <a:t>P.</a:t>
            </a:r>
            <a:r>
              <a:rPr dirty="0" sz="1200">
                <a:solidFill>
                  <a:srgbClr val="000000"/>
                </a:solidFill>
                <a:latin typeface="VMMRWJ+JKNCES+ArialRoundedMTBold"/>
                <a:cs typeface="VMMRWJ+JKNCES+ArialRoundedMTBold"/>
              </a:rPr>
              <a:t> </a:t>
            </a:r>
            <a:r>
              <a:rPr dirty="0" sz="1200">
                <a:solidFill>
                  <a:srgbClr val="000000"/>
                </a:solidFill>
                <a:latin typeface="VMMRWJ+JKNCES+ArialRoundedMTBold"/>
                <a:cs typeface="VMMRWJ+JKNCES+ArialRoundedMTBold"/>
              </a:rPr>
              <a:t>Meijer,</a:t>
            </a:r>
            <a:r>
              <a:rPr dirty="0" sz="1200">
                <a:solidFill>
                  <a:srgbClr val="000000"/>
                </a:solidFill>
                <a:latin typeface="VMMRWJ+JKNCES+ArialRoundedMTBold"/>
                <a:cs typeface="VMMRWJ+JKNCES+ArialRoundedMTBold"/>
              </a:rPr>
              <a:t> </a:t>
            </a:r>
            <a:r>
              <a:rPr dirty="0" sz="1200">
                <a:solidFill>
                  <a:srgbClr val="000000"/>
                </a:solidFill>
                <a:latin typeface="VMMRWJ+JKNCES+ArialRoundedMTBold"/>
                <a:cs typeface="VMMRWJ+JKNCES+ArialRoundedMTBold"/>
              </a:rPr>
              <a:t>“An</a:t>
            </a:r>
            <a:r>
              <a:rPr dirty="0" sz="1200">
                <a:solidFill>
                  <a:srgbClr val="000000"/>
                </a:solidFill>
                <a:latin typeface="VMMRWJ+JKNCES+ArialRoundedMTBold"/>
                <a:cs typeface="VMMRWJ+JKNCES+ArialRoundedMTBold"/>
              </a:rPr>
              <a:t> </a:t>
            </a:r>
            <a:r>
              <a:rPr dirty="0" sz="1200">
                <a:solidFill>
                  <a:srgbClr val="000000"/>
                </a:solidFill>
                <a:latin typeface="VMMRWJ+JKNCES+ArialRoundedMTBold"/>
                <a:cs typeface="VMMRWJ+JKNCES+ArialRoundedMTBold"/>
              </a:rPr>
              <a:t>Experimental</a:t>
            </a:r>
            <a:r>
              <a:rPr dirty="0" sz="1200">
                <a:solidFill>
                  <a:srgbClr val="000000"/>
                </a:solidFill>
                <a:latin typeface="VMMRWJ+JKNCES+ArialRoundedMTBold"/>
                <a:cs typeface="VMMRWJ+JKNCES+ArialRoundedMTBold"/>
              </a:rPr>
              <a:t> </a:t>
            </a:r>
            <a:r>
              <a:rPr dirty="0" sz="1200">
                <a:solidFill>
                  <a:srgbClr val="000000"/>
                </a:solidFill>
                <a:latin typeface="VMMRWJ+JKNCES+ArialRoundedMTBold"/>
                <a:cs typeface="VMMRWJ+JKNCES+ArialRoundedMTBold"/>
              </a:rPr>
              <a:t>System</a:t>
            </a:r>
            <a:r>
              <a:rPr dirty="0" sz="1200">
                <a:solidFill>
                  <a:srgbClr val="000000"/>
                </a:solidFill>
                <a:latin typeface="VMMRWJ+JKNCES+ArialRoundedMTBold"/>
                <a:cs typeface="VMMRWJ+JKNCES+ArialRoundedMTBold"/>
              </a:rPr>
              <a:t> </a:t>
            </a:r>
            <a:r>
              <a:rPr dirty="0" sz="1200">
                <a:solidFill>
                  <a:srgbClr val="000000"/>
                </a:solidFill>
                <a:latin typeface="VMMRWJ+JKNCES+ArialRoundedMTBold"/>
                <a:cs typeface="VMMRWJ+JKNCES+ArialRoundedMTBold"/>
              </a:rPr>
              <a:t>for</a:t>
            </a:r>
            <a:r>
              <a:rPr dirty="0" sz="1200">
                <a:solidFill>
                  <a:srgbClr val="000000"/>
                </a:solidFill>
                <a:latin typeface="VMMRWJ+JKNCES+ArialRoundedMTBold"/>
                <a:cs typeface="VMMRWJ+JKNCES+ArialRoundedMTBold"/>
              </a:rPr>
              <a:t> </a:t>
            </a:r>
            <a:r>
              <a:rPr dirty="0" sz="1200">
                <a:solidFill>
                  <a:srgbClr val="000000"/>
                </a:solidFill>
                <a:latin typeface="VMMRWJ+JKNCES+ArialRoundedMTBold"/>
                <a:cs typeface="VMMRWJ+JKNCES+ArialRoundedMTBold"/>
              </a:rPr>
              <a:t>Auditory</a:t>
            </a:r>
            <a:r>
              <a:rPr dirty="0" sz="1200">
                <a:solidFill>
                  <a:srgbClr val="000000"/>
                </a:solidFill>
                <a:latin typeface="VMMRWJ+JKNCES+ArialRoundedMTBold"/>
                <a:cs typeface="VMMRWJ+JKNCES+ArialRoundedMTBold"/>
              </a:rPr>
              <a:t> </a:t>
            </a:r>
            <a:r>
              <a:rPr dirty="0" sz="1200">
                <a:solidFill>
                  <a:srgbClr val="000000"/>
                </a:solidFill>
                <a:latin typeface="VMMRWJ+JKNCES+ArialRoundedMTBold"/>
                <a:cs typeface="VMMRWJ+JKNCES+ArialRoundedMTBold"/>
              </a:rPr>
              <a:t>Image</a:t>
            </a:r>
            <a:r>
              <a:rPr dirty="0" sz="1200">
                <a:solidFill>
                  <a:srgbClr val="000000"/>
                </a:solidFill>
                <a:latin typeface="VMMRWJ+JKNCES+ArialRoundedMTBold"/>
                <a:cs typeface="VMMRWJ+JKNCES+ArialRoundedMTBold"/>
              </a:rPr>
              <a:t> </a:t>
            </a:r>
            <a:r>
              <a:rPr dirty="0" sz="1200">
                <a:solidFill>
                  <a:srgbClr val="000000"/>
                </a:solidFill>
                <a:latin typeface="VMMRWJ+JKNCES+ArialRoundedMTBold"/>
                <a:cs typeface="VMMRWJ+JKNCES+ArialRoundedMTBold"/>
              </a:rPr>
              <a:t>Representations,”</a:t>
            </a:r>
            <a:r>
              <a:rPr dirty="0" sz="1200">
                <a:solidFill>
                  <a:srgbClr val="000000"/>
                </a:solidFill>
                <a:latin typeface="VMMRWJ+JKNCES+ArialRoundedMTBold"/>
                <a:cs typeface="VMMRWJ+JKNCES+ArialRoundedMTBold"/>
              </a:rPr>
              <a:t> </a:t>
            </a:r>
            <a:r>
              <a:rPr dirty="0" sz="1200">
                <a:solidFill>
                  <a:srgbClr val="000000"/>
                </a:solidFill>
                <a:latin typeface="VMMRWJ+JKNCES+ArialRoundedMTBold"/>
                <a:cs typeface="VMMRWJ+JKNCES+ArialRoundedMTBold"/>
              </a:rPr>
              <a:t>IEEE</a:t>
            </a:r>
            <a:r>
              <a:rPr dirty="0" sz="1200">
                <a:solidFill>
                  <a:srgbClr val="000000"/>
                </a:solidFill>
                <a:latin typeface="VMMRWJ+JKNCES+ArialRoundedMTBold"/>
                <a:cs typeface="VMMRWJ+JKNCES+ArialRoundedMTBold"/>
              </a:rPr>
              <a:t> </a:t>
            </a:r>
            <a:r>
              <a:rPr dirty="0" sz="1200">
                <a:solidFill>
                  <a:srgbClr val="000000"/>
                </a:solidFill>
                <a:latin typeface="VMMRWJ+JKNCES+ArialRoundedMTBold"/>
                <a:cs typeface="VMMRWJ+JKNCES+ArialRoundedMTBold"/>
              </a:rPr>
              <a:t>Transactions</a:t>
            </a:r>
            <a:r>
              <a:rPr dirty="0" sz="1200">
                <a:solidFill>
                  <a:srgbClr val="000000"/>
                </a:solidFill>
                <a:latin typeface="VMMRWJ+JKNCES+ArialRoundedMTBold"/>
                <a:cs typeface="VMMRWJ+JKNCES+ArialRoundedMTBold"/>
              </a:rPr>
              <a:t> </a:t>
            </a:r>
            <a:r>
              <a:rPr dirty="0" sz="1200">
                <a:solidFill>
                  <a:srgbClr val="000000"/>
                </a:solidFill>
                <a:latin typeface="VMMRWJ+JKNCES+ArialRoundedMTBold"/>
                <a:cs typeface="VMMRWJ+JKNCES+ArialRoundedMTBold"/>
              </a:rPr>
              <a:t>on</a:t>
            </a:r>
            <a:r>
              <a:rPr dirty="0" sz="1200">
                <a:solidFill>
                  <a:srgbClr val="000000"/>
                </a:solidFill>
                <a:latin typeface="VMMRWJ+JKNCES+ArialRoundedMTBold"/>
                <a:cs typeface="VMMRWJ+JKNCES+ArialRoundedMTBold"/>
              </a:rPr>
              <a:t> </a:t>
            </a:r>
            <a:r>
              <a:rPr dirty="0" sz="1200">
                <a:solidFill>
                  <a:srgbClr val="000000"/>
                </a:solidFill>
                <a:latin typeface="VMMRWJ+JKNCES+ArialRoundedMTBold"/>
                <a:cs typeface="VMMRWJ+JKNCES+ArialRoundedMTBold"/>
              </a:rPr>
              <a:t>Biomedical</a:t>
            </a:r>
            <a:r>
              <a:rPr dirty="0" sz="1200">
                <a:solidFill>
                  <a:srgbClr val="000000"/>
                </a:solidFill>
                <a:latin typeface="VMMRWJ+JKNCES+ArialRoundedMTBold"/>
                <a:cs typeface="VMMRWJ+JKNCES+ArialRoundedMTBold"/>
              </a:rPr>
              <a:t> </a:t>
            </a:r>
            <a:r>
              <a:rPr dirty="0" sz="1200">
                <a:solidFill>
                  <a:srgbClr val="000000"/>
                </a:solidFill>
                <a:latin typeface="VMMRWJ+JKNCES+ArialRoundedMTBold"/>
                <a:cs typeface="VMMRWJ+JKNCES+ArialRoundedMTBold"/>
              </a:rPr>
              <a:t>Engineering,</a:t>
            </a:r>
            <a:r>
              <a:rPr dirty="0" sz="1200">
                <a:solidFill>
                  <a:srgbClr val="000000"/>
                </a:solidFill>
                <a:latin typeface="VMMRWJ+JKNCES+ArialRoundedMTBold"/>
                <a:cs typeface="VMMRWJ+JKNCES+ArialRoundedMTBold"/>
              </a:rPr>
              <a:t> </a:t>
            </a:r>
            <a:r>
              <a:rPr dirty="0" sz="1200">
                <a:solidFill>
                  <a:srgbClr val="000000"/>
                </a:solidFill>
                <a:latin typeface="VMMRWJ+JKNCES+ArialRoundedMTBold"/>
                <a:cs typeface="VMMRWJ+JKNCES+ArialRoundedMTBold"/>
              </a:rPr>
              <a:t>vol.</a:t>
            </a:r>
            <a:r>
              <a:rPr dirty="0" sz="1200">
                <a:solidFill>
                  <a:srgbClr val="000000"/>
                </a:solidFill>
                <a:latin typeface="VMMRWJ+JKNCES+ArialRoundedMTBold"/>
                <a:cs typeface="VMMRWJ+JKNCES+ArialRoundedMTBold"/>
              </a:rPr>
              <a:t> </a:t>
            </a:r>
            <a:r>
              <a:rPr dirty="0" sz="1200">
                <a:solidFill>
                  <a:srgbClr val="000000"/>
                </a:solidFill>
                <a:latin typeface="VMMRWJ+JKNCES+ArialRoundedMTBold"/>
                <a:cs typeface="VMMRWJ+JKNCES+ArialRoundedMTBold"/>
              </a:rPr>
              <a:t>39,</a:t>
            </a:r>
            <a:r>
              <a:rPr dirty="0" sz="1200">
                <a:solidFill>
                  <a:srgbClr val="000000"/>
                </a:solidFill>
                <a:latin typeface="VMMRWJ+JKNCES+ArialRoundedMTBold"/>
                <a:cs typeface="VMMRWJ+JKNCES+ArialRoundedMTBold"/>
              </a:rPr>
              <a:t> </a:t>
            </a:r>
            <a:r>
              <a:rPr dirty="0" sz="1200">
                <a:solidFill>
                  <a:srgbClr val="000000"/>
                </a:solidFill>
                <a:latin typeface="VMMRWJ+JKNCES+ArialRoundedMTBold"/>
                <a:cs typeface="VMMRWJ+JKNCES+ArialRoundedMTBold"/>
              </a:rPr>
              <a:t>no</a:t>
            </a:r>
            <a:r>
              <a:rPr dirty="0" sz="1200">
                <a:solidFill>
                  <a:srgbClr val="000000"/>
                </a:solidFill>
                <a:latin typeface="VMMRWJ+JKNCES+ArialRoundedMTBold"/>
                <a:cs typeface="VMMRWJ+JKNCES+ArialRoundedMTBold"/>
              </a:rPr>
              <a:t> </a:t>
            </a:r>
            <a:r>
              <a:rPr dirty="0" sz="1200">
                <a:solidFill>
                  <a:srgbClr val="000000"/>
                </a:solidFill>
                <a:latin typeface="VMMRWJ+JKNCES+ArialRoundedMTBold"/>
                <a:cs typeface="VMMRWJ+JKNCES+ArialRoundedMTBold"/>
              </a:rPr>
              <a:t>2,</a:t>
            </a:r>
            <a:r>
              <a:rPr dirty="0" sz="1200">
                <a:solidFill>
                  <a:srgbClr val="000000"/>
                </a:solidFill>
                <a:latin typeface="VMMRWJ+JKNCES+ArialRoundedMTBold"/>
                <a:cs typeface="VMMRWJ+JKNCES+ArialRoundedMTBold"/>
              </a:rPr>
              <a:t> </a:t>
            </a:r>
            <a:r>
              <a:rPr dirty="0" sz="1200">
                <a:solidFill>
                  <a:srgbClr val="000000"/>
                </a:solidFill>
                <a:latin typeface="VMMRWJ+JKNCES+ArialRoundedMTBold"/>
                <a:cs typeface="VMMRWJ+JKNCES+ArialRoundedMTBold"/>
              </a:rPr>
              <a:t>pp.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787400" y="3495140"/>
            <a:ext cx="1557678" cy="21431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87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VMMRWJ+JKNCES+ArialRoundedMTBold"/>
                <a:cs typeface="VMMRWJ+JKNCES+ArialRoundedMTBold"/>
              </a:rPr>
              <a:t>112-121,</a:t>
            </a:r>
            <a:r>
              <a:rPr dirty="0" sz="1200">
                <a:solidFill>
                  <a:srgbClr val="000000"/>
                </a:solidFill>
                <a:latin typeface="VMMRWJ+JKNCES+ArialRoundedMTBold"/>
                <a:cs typeface="VMMRWJ+JKNCES+ArialRoundedMTBold"/>
              </a:rPr>
              <a:t> </a:t>
            </a:r>
            <a:r>
              <a:rPr dirty="0" sz="1200">
                <a:solidFill>
                  <a:srgbClr val="000000"/>
                </a:solidFill>
                <a:latin typeface="VMMRWJ+JKNCES+ArialRoundedMTBold"/>
                <a:cs typeface="VMMRWJ+JKNCES+ArialRoundedMTBold"/>
              </a:rPr>
              <a:t>Feb</a:t>
            </a:r>
            <a:r>
              <a:rPr dirty="0" sz="1200">
                <a:solidFill>
                  <a:srgbClr val="000000"/>
                </a:solidFill>
                <a:latin typeface="VMMRWJ+JKNCES+ArialRoundedMTBold"/>
                <a:cs typeface="VMMRWJ+JKNCES+ArialRoundedMTBold"/>
              </a:rPr>
              <a:t> </a:t>
            </a:r>
            <a:r>
              <a:rPr dirty="0" sz="1200">
                <a:solidFill>
                  <a:srgbClr val="000000"/>
                </a:solidFill>
                <a:latin typeface="VMMRWJ+JKNCES+ArialRoundedMTBold"/>
                <a:cs typeface="VMMRWJ+JKNCES+ArialRoundedMTBold"/>
              </a:rPr>
              <a:t>1991.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558800" y="3879799"/>
            <a:ext cx="10738114" cy="21431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87"/>
              </a:lnSpc>
              <a:spcBef>
                <a:spcPts val="0"/>
              </a:spcBef>
              <a:spcAft>
                <a:spcPts val="0"/>
              </a:spcAft>
            </a:pPr>
            <a:r>
              <a:rPr dirty="0" sz="1250">
                <a:solidFill>
                  <a:srgbClr val="000000"/>
                </a:solidFill>
                <a:latin typeface="VBJCCD+UVNUMW+ArialMT"/>
                <a:cs typeface="VBJCCD+UVNUMW+ArialMT"/>
              </a:rPr>
              <a:t>•</a:t>
            </a:r>
            <a:r>
              <a:rPr dirty="0" sz="1250" spc="105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000000"/>
                </a:solidFill>
                <a:latin typeface="VMMRWJ+JKNCES+ArialRoundedMTBold"/>
                <a:cs typeface="VMMRWJ+JKNCES+ArialRoundedMTBold"/>
              </a:rPr>
              <a:t>[9]</a:t>
            </a:r>
            <a:r>
              <a:rPr dirty="0" sz="1200" spc="20">
                <a:solidFill>
                  <a:srgbClr val="000000"/>
                </a:solidFill>
                <a:latin typeface="VMMRWJ+JKNCES+ArialRoundedMTBold"/>
                <a:cs typeface="VMMRWJ+JKNCES+ArialRoundedMTBold"/>
              </a:rPr>
              <a:t> </a:t>
            </a:r>
            <a:r>
              <a:rPr dirty="0" sz="1200">
                <a:solidFill>
                  <a:srgbClr val="000000"/>
                </a:solidFill>
                <a:latin typeface="VMMRWJ+JKNCES+ArialRoundedMTBold"/>
                <a:cs typeface="VMMRWJ+JKNCES+ArialRoundedMTBold"/>
              </a:rPr>
              <a:t>G.</a:t>
            </a:r>
            <a:r>
              <a:rPr dirty="0" sz="1200" spc="21">
                <a:solidFill>
                  <a:srgbClr val="000000"/>
                </a:solidFill>
                <a:latin typeface="VMMRWJ+JKNCES+ArialRoundedMTBold"/>
                <a:cs typeface="VMMRWJ+JKNCES+ArialRoundedMTBold"/>
              </a:rPr>
              <a:t> </a:t>
            </a:r>
            <a:r>
              <a:rPr dirty="0" sz="1200">
                <a:solidFill>
                  <a:srgbClr val="000000"/>
                </a:solidFill>
                <a:latin typeface="VMMRWJ+JKNCES+ArialRoundedMTBold"/>
                <a:cs typeface="VMMRWJ+JKNCES+ArialRoundedMTBold"/>
              </a:rPr>
              <a:t>Sainarayanan,</a:t>
            </a:r>
            <a:r>
              <a:rPr dirty="0" sz="1200" spc="25">
                <a:solidFill>
                  <a:srgbClr val="000000"/>
                </a:solidFill>
                <a:latin typeface="VMMRWJ+JKNCES+ArialRoundedMTBold"/>
                <a:cs typeface="VMMRWJ+JKNCES+ArialRoundedMTBold"/>
              </a:rPr>
              <a:t> </a:t>
            </a:r>
            <a:r>
              <a:rPr dirty="0" sz="1200">
                <a:solidFill>
                  <a:srgbClr val="000000"/>
                </a:solidFill>
                <a:latin typeface="VMMRWJ+JKNCES+ArialRoundedMTBold"/>
                <a:cs typeface="VMMRWJ+JKNCES+ArialRoundedMTBold"/>
              </a:rPr>
              <a:t>“On</a:t>
            </a:r>
            <a:r>
              <a:rPr dirty="0" sz="1200" spc="23">
                <a:solidFill>
                  <a:srgbClr val="000000"/>
                </a:solidFill>
                <a:latin typeface="VMMRWJ+JKNCES+ArialRoundedMTBold"/>
                <a:cs typeface="VMMRWJ+JKNCES+ArialRoundedMTBold"/>
              </a:rPr>
              <a:t> </a:t>
            </a:r>
            <a:r>
              <a:rPr dirty="0" sz="1200">
                <a:solidFill>
                  <a:srgbClr val="000000"/>
                </a:solidFill>
                <a:latin typeface="VMMRWJ+JKNCES+ArialRoundedMTBold"/>
                <a:cs typeface="VMMRWJ+JKNCES+ArialRoundedMTBold"/>
              </a:rPr>
              <a:t>Intelligent</a:t>
            </a:r>
            <a:r>
              <a:rPr dirty="0" sz="1200" spc="28">
                <a:solidFill>
                  <a:srgbClr val="000000"/>
                </a:solidFill>
                <a:latin typeface="VMMRWJ+JKNCES+ArialRoundedMTBold"/>
                <a:cs typeface="VMMRWJ+JKNCES+ArialRoundedMTBold"/>
              </a:rPr>
              <a:t> </a:t>
            </a:r>
            <a:r>
              <a:rPr dirty="0" sz="1200">
                <a:solidFill>
                  <a:srgbClr val="000000"/>
                </a:solidFill>
                <a:latin typeface="VMMRWJ+JKNCES+ArialRoundedMTBold"/>
                <a:cs typeface="VMMRWJ+JKNCES+ArialRoundedMTBold"/>
              </a:rPr>
              <a:t>Image</a:t>
            </a:r>
            <a:r>
              <a:rPr dirty="0" sz="1200" spc="25">
                <a:solidFill>
                  <a:srgbClr val="000000"/>
                </a:solidFill>
                <a:latin typeface="VMMRWJ+JKNCES+ArialRoundedMTBold"/>
                <a:cs typeface="VMMRWJ+JKNCES+ArialRoundedMTBold"/>
              </a:rPr>
              <a:t> </a:t>
            </a:r>
            <a:r>
              <a:rPr dirty="0" sz="1200">
                <a:solidFill>
                  <a:srgbClr val="000000"/>
                </a:solidFill>
                <a:latin typeface="VMMRWJ+JKNCES+ArialRoundedMTBold"/>
                <a:cs typeface="VMMRWJ+JKNCES+ArialRoundedMTBold"/>
              </a:rPr>
              <a:t>Processing</a:t>
            </a:r>
            <a:r>
              <a:rPr dirty="0" sz="1200" spc="30">
                <a:solidFill>
                  <a:srgbClr val="000000"/>
                </a:solidFill>
                <a:latin typeface="VMMRWJ+JKNCES+ArialRoundedMTBold"/>
                <a:cs typeface="VMMRWJ+JKNCES+ArialRoundedMTBold"/>
              </a:rPr>
              <a:t> </a:t>
            </a:r>
            <a:r>
              <a:rPr dirty="0" sz="1200">
                <a:solidFill>
                  <a:srgbClr val="000000"/>
                </a:solidFill>
                <a:latin typeface="VMMRWJ+JKNCES+ArialRoundedMTBold"/>
                <a:cs typeface="VMMRWJ+JKNCES+ArialRoundedMTBold"/>
              </a:rPr>
              <a:t>Methodologies</a:t>
            </a:r>
            <a:r>
              <a:rPr dirty="0" sz="1200" spc="25">
                <a:solidFill>
                  <a:srgbClr val="000000"/>
                </a:solidFill>
                <a:latin typeface="VMMRWJ+JKNCES+ArialRoundedMTBold"/>
                <a:cs typeface="VMMRWJ+JKNCES+ArialRoundedMTBold"/>
              </a:rPr>
              <a:t> </a:t>
            </a:r>
            <a:r>
              <a:rPr dirty="0" sz="1200">
                <a:solidFill>
                  <a:srgbClr val="000000"/>
                </a:solidFill>
                <a:latin typeface="VMMRWJ+JKNCES+ArialRoundedMTBold"/>
                <a:cs typeface="VMMRWJ+JKNCES+ArialRoundedMTBold"/>
              </a:rPr>
              <a:t>Applied</a:t>
            </a:r>
            <a:r>
              <a:rPr dirty="0" sz="1200" spc="23">
                <a:solidFill>
                  <a:srgbClr val="000000"/>
                </a:solidFill>
                <a:latin typeface="VMMRWJ+JKNCES+ArialRoundedMTBold"/>
                <a:cs typeface="VMMRWJ+JKNCES+ArialRoundedMTBold"/>
              </a:rPr>
              <a:t> </a:t>
            </a:r>
            <a:r>
              <a:rPr dirty="0" sz="1200">
                <a:solidFill>
                  <a:srgbClr val="000000"/>
                </a:solidFill>
                <a:latin typeface="VMMRWJ+JKNCES+ArialRoundedMTBold"/>
                <a:cs typeface="VMMRWJ+JKNCES+ArialRoundedMTBold"/>
              </a:rPr>
              <a:t>to</a:t>
            </a:r>
            <a:r>
              <a:rPr dirty="0" sz="1200" spc="20">
                <a:solidFill>
                  <a:srgbClr val="000000"/>
                </a:solidFill>
                <a:latin typeface="VMMRWJ+JKNCES+ArialRoundedMTBold"/>
                <a:cs typeface="VMMRWJ+JKNCES+ArialRoundedMTBold"/>
              </a:rPr>
              <a:t> </a:t>
            </a:r>
            <a:r>
              <a:rPr dirty="0" sz="1200">
                <a:solidFill>
                  <a:srgbClr val="000000"/>
                </a:solidFill>
                <a:latin typeface="VMMRWJ+JKNCES+ArialRoundedMTBold"/>
                <a:cs typeface="VMMRWJ+JKNCES+ArialRoundedMTBold"/>
              </a:rPr>
              <a:t>Navigation</a:t>
            </a:r>
            <a:r>
              <a:rPr dirty="0" sz="1200" spc="30">
                <a:solidFill>
                  <a:srgbClr val="000000"/>
                </a:solidFill>
                <a:latin typeface="VMMRWJ+JKNCES+ArialRoundedMTBold"/>
                <a:cs typeface="VMMRWJ+JKNCES+ArialRoundedMTBold"/>
              </a:rPr>
              <a:t> </a:t>
            </a:r>
            <a:r>
              <a:rPr dirty="0" sz="1200">
                <a:solidFill>
                  <a:srgbClr val="000000"/>
                </a:solidFill>
                <a:latin typeface="VMMRWJ+JKNCES+ArialRoundedMTBold"/>
                <a:cs typeface="VMMRWJ+JKNCES+ArialRoundedMTBold"/>
              </a:rPr>
              <a:t>Assistance</a:t>
            </a:r>
            <a:r>
              <a:rPr dirty="0" sz="1200" spc="25">
                <a:solidFill>
                  <a:srgbClr val="000000"/>
                </a:solidFill>
                <a:latin typeface="VMMRWJ+JKNCES+ArialRoundedMTBold"/>
                <a:cs typeface="VMMRWJ+JKNCES+ArialRoundedMTBold"/>
              </a:rPr>
              <a:t> </a:t>
            </a:r>
            <a:r>
              <a:rPr dirty="0" sz="1200">
                <a:solidFill>
                  <a:srgbClr val="000000"/>
                </a:solidFill>
                <a:latin typeface="VMMRWJ+JKNCES+ArialRoundedMTBold"/>
                <a:cs typeface="VMMRWJ+JKNCES+ArialRoundedMTBold"/>
              </a:rPr>
              <a:t>for</a:t>
            </a:r>
            <a:r>
              <a:rPr dirty="0" sz="1200" spc="20">
                <a:solidFill>
                  <a:srgbClr val="000000"/>
                </a:solidFill>
                <a:latin typeface="VMMRWJ+JKNCES+ArialRoundedMTBold"/>
                <a:cs typeface="VMMRWJ+JKNCES+ArialRoundedMTBold"/>
              </a:rPr>
              <a:t> </a:t>
            </a:r>
            <a:r>
              <a:rPr dirty="0" sz="1200">
                <a:solidFill>
                  <a:srgbClr val="000000"/>
                </a:solidFill>
                <a:latin typeface="VMMRWJ+JKNCES+ArialRoundedMTBold"/>
                <a:cs typeface="VMMRWJ+JKNCES+ArialRoundedMTBold"/>
              </a:rPr>
              <a:t>Visually</a:t>
            </a:r>
            <a:r>
              <a:rPr dirty="0" sz="1200" spc="30">
                <a:solidFill>
                  <a:srgbClr val="000000"/>
                </a:solidFill>
                <a:latin typeface="VMMRWJ+JKNCES+ArialRoundedMTBold"/>
                <a:cs typeface="VMMRWJ+JKNCES+ArialRoundedMTBold"/>
              </a:rPr>
              <a:t> </a:t>
            </a:r>
            <a:r>
              <a:rPr dirty="0" sz="1200">
                <a:solidFill>
                  <a:srgbClr val="000000"/>
                </a:solidFill>
                <a:latin typeface="VMMRWJ+JKNCES+ArialRoundedMTBold"/>
                <a:cs typeface="VMMRWJ+JKNCES+ArialRoundedMTBold"/>
              </a:rPr>
              <a:t>Impaired”,</a:t>
            </a:r>
            <a:r>
              <a:rPr dirty="0" sz="1200" spc="27">
                <a:solidFill>
                  <a:srgbClr val="000000"/>
                </a:solidFill>
                <a:latin typeface="VMMRWJ+JKNCES+ArialRoundedMTBold"/>
                <a:cs typeface="VMMRWJ+JKNCES+ArialRoundedMTBold"/>
              </a:rPr>
              <a:t> </a:t>
            </a:r>
            <a:r>
              <a:rPr dirty="0" sz="1200">
                <a:solidFill>
                  <a:srgbClr val="000000"/>
                </a:solidFill>
                <a:latin typeface="VMMRWJ+JKNCES+ArialRoundedMTBold"/>
                <a:cs typeface="VMMRWJ+JKNCES+ArialRoundedMTBold"/>
              </a:rPr>
              <a:t>Ph.</a:t>
            </a:r>
            <a:r>
              <a:rPr dirty="0" sz="1200" spc="21">
                <a:solidFill>
                  <a:srgbClr val="000000"/>
                </a:solidFill>
                <a:latin typeface="VMMRWJ+JKNCES+ArialRoundedMTBold"/>
                <a:cs typeface="VMMRWJ+JKNCES+ArialRoundedMTBold"/>
              </a:rPr>
              <a:t> </a:t>
            </a:r>
            <a:r>
              <a:rPr dirty="0" sz="1200">
                <a:solidFill>
                  <a:srgbClr val="000000"/>
                </a:solidFill>
                <a:latin typeface="VMMRWJ+JKNCES+ArialRoundedMTBold"/>
                <a:cs typeface="VMMRWJ+JKNCES+ArialRoundedMTBold"/>
              </a:rPr>
              <a:t>D.</a:t>
            </a:r>
            <a:r>
              <a:rPr dirty="0" sz="1200" spc="18">
                <a:solidFill>
                  <a:srgbClr val="000000"/>
                </a:solidFill>
                <a:latin typeface="VMMRWJ+JKNCES+ArialRoundedMTBold"/>
                <a:cs typeface="VMMRWJ+JKNCES+ArialRoundedMTBold"/>
              </a:rPr>
              <a:t> </a:t>
            </a:r>
            <a:r>
              <a:rPr dirty="0" sz="1200">
                <a:solidFill>
                  <a:srgbClr val="000000"/>
                </a:solidFill>
                <a:latin typeface="VMMRWJ+JKNCES+ArialRoundedMTBold"/>
                <a:cs typeface="VMMRWJ+JKNCES+ArialRoundedMTBold"/>
              </a:rPr>
              <a:t>Thesis,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787400" y="4041951"/>
            <a:ext cx="2588055" cy="21431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87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VMMRWJ+JKNCES+ArialRoundedMTBold"/>
                <a:cs typeface="VMMRWJ+JKNCES+ArialRoundedMTBold"/>
              </a:rPr>
              <a:t>University</a:t>
            </a:r>
            <a:r>
              <a:rPr dirty="0" sz="1200">
                <a:solidFill>
                  <a:srgbClr val="000000"/>
                </a:solidFill>
                <a:latin typeface="VMMRWJ+JKNCES+ArialRoundedMTBold"/>
                <a:cs typeface="VMMRWJ+JKNCES+ArialRoundedMTBold"/>
              </a:rPr>
              <a:t> </a:t>
            </a:r>
            <a:r>
              <a:rPr dirty="0" sz="1200">
                <a:solidFill>
                  <a:srgbClr val="000000"/>
                </a:solidFill>
                <a:latin typeface="VMMRWJ+JKNCES+ArialRoundedMTBold"/>
                <a:cs typeface="VMMRWJ+JKNCES+ArialRoundedMTBold"/>
              </a:rPr>
              <a:t>Malaysia</a:t>
            </a:r>
            <a:r>
              <a:rPr dirty="0" sz="1200">
                <a:solidFill>
                  <a:srgbClr val="000000"/>
                </a:solidFill>
                <a:latin typeface="VMMRWJ+JKNCES+ArialRoundedMTBold"/>
                <a:cs typeface="VMMRWJ+JKNCES+ArialRoundedMTBold"/>
              </a:rPr>
              <a:t> </a:t>
            </a:r>
            <a:r>
              <a:rPr dirty="0" sz="1200">
                <a:solidFill>
                  <a:srgbClr val="000000"/>
                </a:solidFill>
                <a:latin typeface="VMMRWJ+JKNCES+ArialRoundedMTBold"/>
                <a:cs typeface="VMMRWJ+JKNCES+ArialRoundedMTBold"/>
              </a:rPr>
              <a:t>Sabah,</a:t>
            </a:r>
            <a:r>
              <a:rPr dirty="0" sz="1200">
                <a:solidFill>
                  <a:srgbClr val="000000"/>
                </a:solidFill>
                <a:latin typeface="VMMRWJ+JKNCES+ArialRoundedMTBold"/>
                <a:cs typeface="VMMRWJ+JKNCES+ArialRoundedMTBold"/>
              </a:rPr>
              <a:t> </a:t>
            </a:r>
            <a:r>
              <a:rPr dirty="0" sz="1200">
                <a:solidFill>
                  <a:srgbClr val="000000"/>
                </a:solidFill>
                <a:latin typeface="VMMRWJ+JKNCES+ArialRoundedMTBold"/>
                <a:cs typeface="VMMRWJ+JKNCES+ArialRoundedMTBold"/>
              </a:rPr>
              <a:t>2002.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558800" y="4425914"/>
            <a:ext cx="10736288" cy="21500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87"/>
              </a:lnSpc>
              <a:spcBef>
                <a:spcPts val="0"/>
              </a:spcBef>
              <a:spcAft>
                <a:spcPts val="0"/>
              </a:spcAft>
            </a:pPr>
            <a:r>
              <a:rPr dirty="0" sz="1250">
                <a:solidFill>
                  <a:srgbClr val="000000"/>
                </a:solidFill>
                <a:latin typeface="VBJCCD+UVNUMW+ArialMT"/>
                <a:cs typeface="VBJCCD+UVNUMW+ArialMT"/>
              </a:rPr>
              <a:t>•</a:t>
            </a:r>
            <a:r>
              <a:rPr dirty="0" sz="1250" spc="105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000000"/>
                </a:solidFill>
                <a:latin typeface="VMMRWJ+JKNCES+ArialRoundedMTBold"/>
                <a:cs typeface="VMMRWJ+JKNCES+ArialRoundedMTBold"/>
              </a:rPr>
              <a:t>[10]</a:t>
            </a:r>
            <a:r>
              <a:rPr dirty="0" sz="1200" spc="405">
                <a:solidFill>
                  <a:srgbClr val="000000"/>
                </a:solidFill>
                <a:latin typeface="VMMRWJ+JKNCES+ArialRoundedMTBold"/>
                <a:cs typeface="VMMRWJ+JKNCES+ArialRoundedMTBold"/>
              </a:rPr>
              <a:t> </a:t>
            </a:r>
            <a:r>
              <a:rPr dirty="0" sz="1200">
                <a:solidFill>
                  <a:srgbClr val="000000"/>
                </a:solidFill>
                <a:latin typeface="VMMRWJ+JKNCES+ArialRoundedMTBold"/>
                <a:cs typeface="VMMRWJ+JKNCES+ArialRoundedMTBold"/>
              </a:rPr>
              <a:t>.</a:t>
            </a:r>
            <a:r>
              <a:rPr dirty="0" sz="1200" spc="403">
                <a:solidFill>
                  <a:srgbClr val="000000"/>
                </a:solidFill>
                <a:latin typeface="VMMRWJ+JKNCES+ArialRoundedMTBold"/>
                <a:cs typeface="VMMRWJ+JKNCES+ArialRoundedMTBold"/>
              </a:rPr>
              <a:t> </a:t>
            </a:r>
            <a:r>
              <a:rPr dirty="0" sz="1200">
                <a:solidFill>
                  <a:srgbClr val="000000"/>
                </a:solidFill>
                <a:latin typeface="VMMRWJ+JKNCES+ArialRoundedMTBold"/>
                <a:cs typeface="VMMRWJ+JKNCES+ArialRoundedMTBold"/>
              </a:rPr>
              <a:t>Balakrishnan,</a:t>
            </a:r>
            <a:r>
              <a:rPr dirty="0" sz="1200" spc="409">
                <a:solidFill>
                  <a:srgbClr val="000000"/>
                </a:solidFill>
                <a:latin typeface="VMMRWJ+JKNCES+ArialRoundedMTBold"/>
                <a:cs typeface="VMMRWJ+JKNCES+ArialRoundedMTBold"/>
              </a:rPr>
              <a:t> </a:t>
            </a:r>
            <a:r>
              <a:rPr dirty="0" sz="1200">
                <a:solidFill>
                  <a:srgbClr val="000000"/>
                </a:solidFill>
                <a:latin typeface="VMMRWJ+JKNCES+ArialRoundedMTBold"/>
                <a:cs typeface="VMMRWJ+JKNCES+ArialRoundedMTBold"/>
              </a:rPr>
              <a:t>G.</a:t>
            </a:r>
            <a:r>
              <a:rPr dirty="0" sz="1200" spc="407">
                <a:solidFill>
                  <a:srgbClr val="000000"/>
                </a:solidFill>
                <a:latin typeface="VMMRWJ+JKNCES+ArialRoundedMTBold"/>
                <a:cs typeface="VMMRWJ+JKNCES+ArialRoundedMTBold"/>
              </a:rPr>
              <a:t> </a:t>
            </a:r>
            <a:r>
              <a:rPr dirty="0" sz="1200">
                <a:solidFill>
                  <a:srgbClr val="000000"/>
                </a:solidFill>
                <a:latin typeface="VMMRWJ+JKNCES+ArialRoundedMTBold"/>
                <a:cs typeface="VMMRWJ+JKNCES+ArialRoundedMTBold"/>
              </a:rPr>
              <a:t>Sainarayanan,</a:t>
            </a:r>
            <a:r>
              <a:rPr dirty="0" sz="1200" spc="409">
                <a:solidFill>
                  <a:srgbClr val="000000"/>
                </a:solidFill>
                <a:latin typeface="VMMRWJ+JKNCES+ArialRoundedMTBold"/>
                <a:cs typeface="VMMRWJ+JKNCES+ArialRoundedMTBold"/>
              </a:rPr>
              <a:t> </a:t>
            </a:r>
            <a:r>
              <a:rPr dirty="0" sz="1200">
                <a:solidFill>
                  <a:srgbClr val="000000"/>
                </a:solidFill>
                <a:latin typeface="VMMRWJ+JKNCES+ArialRoundedMTBold"/>
                <a:cs typeface="VMMRWJ+JKNCES+ArialRoundedMTBold"/>
              </a:rPr>
              <a:t>R.</a:t>
            </a:r>
            <a:r>
              <a:rPr dirty="0" sz="1200" spc="403">
                <a:solidFill>
                  <a:srgbClr val="000000"/>
                </a:solidFill>
                <a:latin typeface="VMMRWJ+JKNCES+ArialRoundedMTBold"/>
                <a:cs typeface="VMMRWJ+JKNCES+ArialRoundedMTBold"/>
              </a:rPr>
              <a:t> </a:t>
            </a:r>
            <a:r>
              <a:rPr dirty="0" sz="1200">
                <a:solidFill>
                  <a:srgbClr val="000000"/>
                </a:solidFill>
                <a:latin typeface="VMMRWJ+JKNCES+ArialRoundedMTBold"/>
                <a:cs typeface="VMMRWJ+JKNCES+ArialRoundedMTBold"/>
              </a:rPr>
              <a:t>Nagarajan</a:t>
            </a:r>
            <a:r>
              <a:rPr dirty="0" sz="1200" spc="411">
                <a:solidFill>
                  <a:srgbClr val="000000"/>
                </a:solidFill>
                <a:latin typeface="VMMRWJ+JKNCES+ArialRoundedMTBold"/>
                <a:cs typeface="VMMRWJ+JKNCES+ArialRoundedMTBold"/>
              </a:rPr>
              <a:t> </a:t>
            </a:r>
            <a:r>
              <a:rPr dirty="0" sz="1200">
                <a:solidFill>
                  <a:srgbClr val="000000"/>
                </a:solidFill>
                <a:latin typeface="VMMRWJ+JKNCES+ArialRoundedMTBold"/>
                <a:cs typeface="VMMRWJ+JKNCES+ArialRoundedMTBold"/>
              </a:rPr>
              <a:t>and</a:t>
            </a:r>
            <a:r>
              <a:rPr dirty="0" sz="1200" spc="405">
                <a:solidFill>
                  <a:srgbClr val="000000"/>
                </a:solidFill>
                <a:latin typeface="VMMRWJ+JKNCES+ArialRoundedMTBold"/>
                <a:cs typeface="VMMRWJ+JKNCES+ArialRoundedMTBold"/>
              </a:rPr>
              <a:t> </a:t>
            </a:r>
            <a:r>
              <a:rPr dirty="0" sz="1200">
                <a:solidFill>
                  <a:srgbClr val="000000"/>
                </a:solidFill>
                <a:latin typeface="VMMRWJ+JKNCES+ArialRoundedMTBold"/>
                <a:cs typeface="VMMRWJ+JKNCES+ArialRoundedMTBold"/>
              </a:rPr>
              <a:t>S.</a:t>
            </a:r>
            <a:r>
              <a:rPr dirty="0" sz="1200" spc="407">
                <a:solidFill>
                  <a:srgbClr val="000000"/>
                </a:solidFill>
                <a:latin typeface="VMMRWJ+JKNCES+ArialRoundedMTBold"/>
                <a:cs typeface="VMMRWJ+JKNCES+ArialRoundedMTBold"/>
              </a:rPr>
              <a:t> </a:t>
            </a:r>
            <a:r>
              <a:rPr dirty="0" sz="1200">
                <a:solidFill>
                  <a:srgbClr val="000000"/>
                </a:solidFill>
                <a:latin typeface="VMMRWJ+JKNCES+ArialRoundedMTBold"/>
                <a:cs typeface="VMMRWJ+JKNCES+ArialRoundedMTBold"/>
              </a:rPr>
              <a:t>Yaacob,</a:t>
            </a:r>
            <a:r>
              <a:rPr dirty="0" sz="1200" spc="403">
                <a:solidFill>
                  <a:srgbClr val="000000"/>
                </a:solidFill>
                <a:latin typeface="VMMRWJ+JKNCES+ArialRoundedMTBold"/>
                <a:cs typeface="VMMRWJ+JKNCES+ArialRoundedMTBold"/>
              </a:rPr>
              <a:t> </a:t>
            </a:r>
            <a:r>
              <a:rPr dirty="0" sz="1200">
                <a:solidFill>
                  <a:srgbClr val="000000"/>
                </a:solidFill>
                <a:latin typeface="VMMRWJ+JKNCES+ArialRoundedMTBold"/>
                <a:cs typeface="VMMRWJ+JKNCES+ArialRoundedMTBold"/>
              </a:rPr>
              <a:t>“Wearable</a:t>
            </a:r>
            <a:r>
              <a:rPr dirty="0" sz="1200" spc="409">
                <a:solidFill>
                  <a:srgbClr val="000000"/>
                </a:solidFill>
                <a:latin typeface="VMMRWJ+JKNCES+ArialRoundedMTBold"/>
                <a:cs typeface="VMMRWJ+JKNCES+ArialRoundedMTBold"/>
              </a:rPr>
              <a:t> </a:t>
            </a:r>
            <a:r>
              <a:rPr dirty="0" sz="1200">
                <a:solidFill>
                  <a:srgbClr val="000000"/>
                </a:solidFill>
                <a:latin typeface="VMMRWJ+JKNCES+ArialRoundedMTBold"/>
                <a:cs typeface="VMMRWJ+JKNCES+ArialRoundedMTBold"/>
              </a:rPr>
              <a:t>Real-Time</a:t>
            </a:r>
            <a:r>
              <a:rPr dirty="0" sz="1200" spc="411">
                <a:solidFill>
                  <a:srgbClr val="000000"/>
                </a:solidFill>
                <a:latin typeface="VMMRWJ+JKNCES+ArialRoundedMTBold"/>
                <a:cs typeface="VMMRWJ+JKNCES+ArialRoundedMTBold"/>
              </a:rPr>
              <a:t> </a:t>
            </a:r>
            <a:r>
              <a:rPr dirty="0" sz="1200">
                <a:solidFill>
                  <a:srgbClr val="000000"/>
                </a:solidFill>
                <a:latin typeface="VMMRWJ+JKNCES+ArialRoundedMTBold"/>
                <a:cs typeface="VMMRWJ+JKNCES+ArialRoundedMTBold"/>
              </a:rPr>
              <a:t>Stereo</a:t>
            </a:r>
            <a:r>
              <a:rPr dirty="0" sz="1200" spc="409">
                <a:solidFill>
                  <a:srgbClr val="000000"/>
                </a:solidFill>
                <a:latin typeface="VMMRWJ+JKNCES+ArialRoundedMTBold"/>
                <a:cs typeface="VMMRWJ+JKNCES+ArialRoundedMTBold"/>
              </a:rPr>
              <a:t> </a:t>
            </a:r>
            <a:r>
              <a:rPr dirty="0" sz="1200">
                <a:solidFill>
                  <a:srgbClr val="000000"/>
                </a:solidFill>
                <a:latin typeface="VMMRWJ+JKNCES+ArialRoundedMTBold"/>
                <a:cs typeface="VMMRWJ+JKNCES+ArialRoundedMTBold"/>
              </a:rPr>
              <a:t>Vision</a:t>
            </a:r>
            <a:r>
              <a:rPr dirty="0" sz="1200" spc="415">
                <a:solidFill>
                  <a:srgbClr val="000000"/>
                </a:solidFill>
                <a:latin typeface="VMMRWJ+JKNCES+ArialRoundedMTBold"/>
                <a:cs typeface="VMMRWJ+JKNCES+ArialRoundedMTBold"/>
              </a:rPr>
              <a:t> </a:t>
            </a:r>
            <a:r>
              <a:rPr dirty="0" sz="1200">
                <a:solidFill>
                  <a:srgbClr val="000000"/>
                </a:solidFill>
                <a:latin typeface="VMMRWJ+JKNCES+ArialRoundedMTBold"/>
                <a:cs typeface="VMMRWJ+JKNCES+ArialRoundedMTBold"/>
              </a:rPr>
              <a:t>for</a:t>
            </a:r>
            <a:r>
              <a:rPr dirty="0" sz="1200" spc="405">
                <a:solidFill>
                  <a:srgbClr val="000000"/>
                </a:solidFill>
                <a:latin typeface="VMMRWJ+JKNCES+ArialRoundedMTBold"/>
                <a:cs typeface="VMMRWJ+JKNCES+ArialRoundedMTBold"/>
              </a:rPr>
              <a:t> </a:t>
            </a:r>
            <a:r>
              <a:rPr dirty="0" sz="1200">
                <a:solidFill>
                  <a:srgbClr val="000000"/>
                </a:solidFill>
                <a:latin typeface="VMMRWJ+JKNCES+ArialRoundedMTBold"/>
                <a:cs typeface="VMMRWJ+JKNCES+ArialRoundedMTBold"/>
              </a:rPr>
              <a:t>the</a:t>
            </a:r>
            <a:r>
              <a:rPr dirty="0" sz="1200" spc="405">
                <a:solidFill>
                  <a:srgbClr val="000000"/>
                </a:solidFill>
                <a:latin typeface="VMMRWJ+JKNCES+ArialRoundedMTBold"/>
                <a:cs typeface="VMMRWJ+JKNCES+ArialRoundedMTBold"/>
              </a:rPr>
              <a:t> </a:t>
            </a:r>
            <a:r>
              <a:rPr dirty="0" sz="1200">
                <a:solidFill>
                  <a:srgbClr val="000000"/>
                </a:solidFill>
                <a:latin typeface="VMMRWJ+JKNCES+ArialRoundedMTBold"/>
                <a:cs typeface="VMMRWJ+JKNCES+ArialRoundedMTBold"/>
              </a:rPr>
              <a:t>Visually</a:t>
            </a:r>
            <a:r>
              <a:rPr dirty="0" sz="1200" spc="415">
                <a:solidFill>
                  <a:srgbClr val="000000"/>
                </a:solidFill>
                <a:latin typeface="VMMRWJ+JKNCES+ArialRoundedMTBold"/>
                <a:cs typeface="VMMRWJ+JKNCES+ArialRoundedMTBold"/>
              </a:rPr>
              <a:t> </a:t>
            </a:r>
            <a:r>
              <a:rPr dirty="0" sz="1200">
                <a:solidFill>
                  <a:srgbClr val="000000"/>
                </a:solidFill>
                <a:latin typeface="VMMRWJ+JKNCES+ArialRoundedMTBold"/>
                <a:cs typeface="VMMRWJ+JKNCES+ArialRoundedMTBold"/>
              </a:rPr>
              <a:t>Impaired,”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787400" y="4588763"/>
            <a:ext cx="3128009" cy="21431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87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VMMRWJ+JKNCES+ArialRoundedMTBold"/>
                <a:cs typeface="VMMRWJ+JKNCES+ArialRoundedMTBold"/>
              </a:rPr>
              <a:t>Engineering</a:t>
            </a:r>
            <a:r>
              <a:rPr dirty="0" sz="1200">
                <a:solidFill>
                  <a:srgbClr val="000000"/>
                </a:solidFill>
                <a:latin typeface="VMMRWJ+JKNCES+ArialRoundedMTBold"/>
                <a:cs typeface="VMMRWJ+JKNCES+ArialRoundedMTBold"/>
              </a:rPr>
              <a:t> </a:t>
            </a:r>
            <a:r>
              <a:rPr dirty="0" sz="1200">
                <a:solidFill>
                  <a:srgbClr val="000000"/>
                </a:solidFill>
                <a:latin typeface="VMMRWJ+JKNCES+ArialRoundedMTBold"/>
                <a:cs typeface="VMMRWJ+JKNCES+ArialRoundedMTBold"/>
              </a:rPr>
              <a:t>Letters,</a:t>
            </a:r>
            <a:r>
              <a:rPr dirty="0" sz="1200">
                <a:solidFill>
                  <a:srgbClr val="000000"/>
                </a:solidFill>
                <a:latin typeface="VMMRWJ+JKNCES+ArialRoundedMTBold"/>
                <a:cs typeface="VMMRWJ+JKNCES+ArialRoundedMTBold"/>
              </a:rPr>
              <a:t> </a:t>
            </a:r>
            <a:r>
              <a:rPr dirty="0" sz="1200">
                <a:solidFill>
                  <a:srgbClr val="000000"/>
                </a:solidFill>
                <a:latin typeface="VMMRWJ+JKNCES+ArialRoundedMTBold"/>
                <a:cs typeface="VMMRWJ+JKNCES+ArialRoundedMTBold"/>
              </a:rPr>
              <a:t>vol.</a:t>
            </a:r>
            <a:r>
              <a:rPr dirty="0" sz="1200">
                <a:solidFill>
                  <a:srgbClr val="000000"/>
                </a:solidFill>
                <a:latin typeface="VMMRWJ+JKNCES+ArialRoundedMTBold"/>
                <a:cs typeface="VMMRWJ+JKNCES+ArialRoundedMTBold"/>
              </a:rPr>
              <a:t> </a:t>
            </a:r>
            <a:r>
              <a:rPr dirty="0" sz="1200">
                <a:solidFill>
                  <a:srgbClr val="000000"/>
                </a:solidFill>
                <a:latin typeface="VMMRWJ+JKNCES+ArialRoundedMTBold"/>
                <a:cs typeface="VMMRWJ+JKNCES+ArialRoundedMTBold"/>
              </a:rPr>
              <a:t>14,</a:t>
            </a:r>
            <a:r>
              <a:rPr dirty="0" sz="1200">
                <a:solidFill>
                  <a:srgbClr val="000000"/>
                </a:solidFill>
                <a:latin typeface="VMMRWJ+JKNCES+ArialRoundedMTBold"/>
                <a:cs typeface="VMMRWJ+JKNCES+ArialRoundedMTBold"/>
              </a:rPr>
              <a:t> </a:t>
            </a:r>
            <a:r>
              <a:rPr dirty="0" sz="1200">
                <a:solidFill>
                  <a:srgbClr val="000000"/>
                </a:solidFill>
                <a:latin typeface="VMMRWJ+JKNCES+ArialRoundedMTBold"/>
                <a:cs typeface="VMMRWJ+JKNCES+ArialRoundedMTBold"/>
              </a:rPr>
              <a:t>no.</a:t>
            </a:r>
            <a:r>
              <a:rPr dirty="0" sz="1200">
                <a:solidFill>
                  <a:srgbClr val="000000"/>
                </a:solidFill>
                <a:latin typeface="VMMRWJ+JKNCES+ArialRoundedMTBold"/>
                <a:cs typeface="VMMRWJ+JKNCES+ArialRoundedMTBold"/>
              </a:rPr>
              <a:t> </a:t>
            </a:r>
            <a:r>
              <a:rPr dirty="0" sz="1200">
                <a:solidFill>
                  <a:srgbClr val="000000"/>
                </a:solidFill>
                <a:latin typeface="VMMRWJ+JKNCES+ArialRoundedMTBold"/>
                <a:cs typeface="VMMRWJ+JKNCES+ArialRoundedMTBold"/>
              </a:rPr>
              <a:t>2,</a:t>
            </a:r>
            <a:r>
              <a:rPr dirty="0" sz="1200">
                <a:solidFill>
                  <a:srgbClr val="000000"/>
                </a:solidFill>
                <a:latin typeface="VMMRWJ+JKNCES+ArialRoundedMTBold"/>
                <a:cs typeface="VMMRWJ+JKNCES+ArialRoundedMTBold"/>
              </a:rPr>
              <a:t> </a:t>
            </a:r>
            <a:r>
              <a:rPr dirty="0" sz="1200">
                <a:solidFill>
                  <a:srgbClr val="000000"/>
                </a:solidFill>
                <a:latin typeface="VMMRWJ+JKNCES+ArialRoundedMTBold"/>
                <a:cs typeface="VMMRWJ+JKNCES+ArialRoundedMTBold"/>
              </a:rPr>
              <a:t>2007.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558800" y="4971506"/>
            <a:ext cx="10735919" cy="21622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87"/>
              </a:lnSpc>
              <a:spcBef>
                <a:spcPts val="0"/>
              </a:spcBef>
              <a:spcAft>
                <a:spcPts val="0"/>
              </a:spcAft>
            </a:pPr>
            <a:r>
              <a:rPr dirty="0" sz="1250">
                <a:solidFill>
                  <a:srgbClr val="000000"/>
                </a:solidFill>
                <a:latin typeface="VBJCCD+UVNUMW+ArialMT"/>
                <a:cs typeface="VBJCCD+UVNUMW+ArialMT"/>
              </a:rPr>
              <a:t>•</a:t>
            </a:r>
            <a:r>
              <a:rPr dirty="0" sz="1250" spc="105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000000"/>
                </a:solidFill>
                <a:latin typeface="VMMRWJ+JKNCES+ArialRoundedMTBold"/>
                <a:cs typeface="VMMRWJ+JKNCES+ArialRoundedMTBold"/>
              </a:rPr>
              <a:t>[11]</a:t>
            </a:r>
            <a:r>
              <a:rPr dirty="0" sz="1200" spc="93">
                <a:solidFill>
                  <a:srgbClr val="000000"/>
                </a:solidFill>
                <a:latin typeface="VMMRWJ+JKNCES+ArialRoundedMTBold"/>
                <a:cs typeface="VMMRWJ+JKNCES+ArialRoundedMTBold"/>
              </a:rPr>
              <a:t> </a:t>
            </a:r>
            <a:r>
              <a:rPr dirty="0" sz="1200">
                <a:solidFill>
                  <a:srgbClr val="000000"/>
                </a:solidFill>
                <a:latin typeface="VMMRWJ+JKNCES+ArialRoundedMTBold"/>
                <a:cs typeface="VMMRWJ+JKNCES+ArialRoundedMTBold"/>
              </a:rPr>
              <a:t>G.</a:t>
            </a:r>
            <a:r>
              <a:rPr dirty="0" sz="1200" spc="93">
                <a:solidFill>
                  <a:srgbClr val="000000"/>
                </a:solidFill>
                <a:latin typeface="VMMRWJ+JKNCES+ArialRoundedMTBold"/>
                <a:cs typeface="VMMRWJ+JKNCES+ArialRoundedMTBold"/>
              </a:rPr>
              <a:t> </a:t>
            </a:r>
            <a:r>
              <a:rPr dirty="0" sz="1200">
                <a:solidFill>
                  <a:srgbClr val="000000"/>
                </a:solidFill>
                <a:latin typeface="VMMRWJ+JKNCES+ArialRoundedMTBold"/>
                <a:cs typeface="VMMRWJ+JKNCES+ArialRoundedMTBold"/>
              </a:rPr>
              <a:t>P.</a:t>
            </a:r>
            <a:r>
              <a:rPr dirty="0" sz="1200" spc="93">
                <a:solidFill>
                  <a:srgbClr val="000000"/>
                </a:solidFill>
                <a:latin typeface="VMMRWJ+JKNCES+ArialRoundedMTBold"/>
                <a:cs typeface="VMMRWJ+JKNCES+ArialRoundedMTBold"/>
              </a:rPr>
              <a:t> </a:t>
            </a:r>
            <a:r>
              <a:rPr dirty="0" sz="1200">
                <a:solidFill>
                  <a:srgbClr val="000000"/>
                </a:solidFill>
                <a:latin typeface="VMMRWJ+JKNCES+ArialRoundedMTBold"/>
                <a:cs typeface="VMMRWJ+JKNCES+ArialRoundedMTBold"/>
              </a:rPr>
              <a:t>Fajarnes,</a:t>
            </a:r>
            <a:r>
              <a:rPr dirty="0" sz="1200" spc="94">
                <a:solidFill>
                  <a:srgbClr val="000000"/>
                </a:solidFill>
                <a:latin typeface="VMMRWJ+JKNCES+ArialRoundedMTBold"/>
                <a:cs typeface="VMMRWJ+JKNCES+ArialRoundedMTBold"/>
              </a:rPr>
              <a:t> </a:t>
            </a:r>
            <a:r>
              <a:rPr dirty="0" sz="1200">
                <a:solidFill>
                  <a:srgbClr val="000000"/>
                </a:solidFill>
                <a:latin typeface="VMMRWJ+JKNCES+ArialRoundedMTBold"/>
                <a:cs typeface="VMMRWJ+JKNCES+ArialRoundedMTBold"/>
              </a:rPr>
              <a:t>L.</a:t>
            </a:r>
            <a:r>
              <a:rPr dirty="0" sz="1200" spc="92">
                <a:solidFill>
                  <a:srgbClr val="000000"/>
                </a:solidFill>
                <a:latin typeface="VMMRWJ+JKNCES+ArialRoundedMTBold"/>
                <a:cs typeface="VMMRWJ+JKNCES+ArialRoundedMTBold"/>
              </a:rPr>
              <a:t> </a:t>
            </a:r>
            <a:r>
              <a:rPr dirty="0" sz="1200">
                <a:solidFill>
                  <a:srgbClr val="000000"/>
                </a:solidFill>
                <a:latin typeface="VMMRWJ+JKNCES+ArialRoundedMTBold"/>
                <a:cs typeface="VMMRWJ+JKNCES+ArialRoundedMTBold"/>
              </a:rPr>
              <a:t>Dunai,</a:t>
            </a:r>
            <a:r>
              <a:rPr dirty="0" sz="1200" spc="93">
                <a:solidFill>
                  <a:srgbClr val="000000"/>
                </a:solidFill>
                <a:latin typeface="VMMRWJ+JKNCES+ArialRoundedMTBold"/>
                <a:cs typeface="VMMRWJ+JKNCES+ArialRoundedMTBold"/>
              </a:rPr>
              <a:t> </a:t>
            </a:r>
            <a:r>
              <a:rPr dirty="0" sz="1200">
                <a:solidFill>
                  <a:srgbClr val="000000"/>
                </a:solidFill>
                <a:latin typeface="VMMRWJ+JKNCES+ArialRoundedMTBold"/>
                <a:cs typeface="VMMRWJ+JKNCES+ArialRoundedMTBold"/>
              </a:rPr>
              <a:t>V.</a:t>
            </a:r>
            <a:r>
              <a:rPr dirty="0" sz="1200" spc="93">
                <a:solidFill>
                  <a:srgbClr val="000000"/>
                </a:solidFill>
                <a:latin typeface="VMMRWJ+JKNCES+ArialRoundedMTBold"/>
                <a:cs typeface="VMMRWJ+JKNCES+ArialRoundedMTBold"/>
              </a:rPr>
              <a:t> </a:t>
            </a:r>
            <a:r>
              <a:rPr dirty="0" sz="1200">
                <a:solidFill>
                  <a:srgbClr val="000000"/>
                </a:solidFill>
                <a:latin typeface="VMMRWJ+JKNCES+ArialRoundedMTBold"/>
                <a:cs typeface="VMMRWJ+JKNCES+ArialRoundedMTBold"/>
              </a:rPr>
              <a:t>S.</a:t>
            </a:r>
            <a:r>
              <a:rPr dirty="0" sz="1200" spc="93">
                <a:solidFill>
                  <a:srgbClr val="000000"/>
                </a:solidFill>
                <a:latin typeface="VMMRWJ+JKNCES+ArialRoundedMTBold"/>
                <a:cs typeface="VMMRWJ+JKNCES+ArialRoundedMTBold"/>
              </a:rPr>
              <a:t> </a:t>
            </a:r>
            <a:r>
              <a:rPr dirty="0" sz="1200">
                <a:solidFill>
                  <a:srgbClr val="000000"/>
                </a:solidFill>
                <a:latin typeface="VMMRWJ+JKNCES+ArialRoundedMTBold"/>
                <a:cs typeface="VMMRWJ+JKNCES+ArialRoundedMTBold"/>
              </a:rPr>
              <a:t>Praderas</a:t>
            </a:r>
            <a:r>
              <a:rPr dirty="0" sz="1200" spc="93">
                <a:solidFill>
                  <a:srgbClr val="000000"/>
                </a:solidFill>
                <a:latin typeface="VMMRWJ+JKNCES+ArialRoundedMTBold"/>
                <a:cs typeface="VMMRWJ+JKNCES+ArialRoundedMTBold"/>
              </a:rPr>
              <a:t> </a:t>
            </a:r>
            <a:r>
              <a:rPr dirty="0" sz="1200">
                <a:solidFill>
                  <a:srgbClr val="000000"/>
                </a:solidFill>
                <a:latin typeface="VMMRWJ+JKNCES+ArialRoundedMTBold"/>
                <a:cs typeface="VMMRWJ+JKNCES+ArialRoundedMTBold"/>
              </a:rPr>
              <a:t>and</a:t>
            </a:r>
            <a:r>
              <a:rPr dirty="0" sz="1200" spc="93">
                <a:solidFill>
                  <a:srgbClr val="000000"/>
                </a:solidFill>
                <a:latin typeface="VMMRWJ+JKNCES+ArialRoundedMTBold"/>
                <a:cs typeface="VMMRWJ+JKNCES+ArialRoundedMTBold"/>
              </a:rPr>
              <a:t> </a:t>
            </a:r>
            <a:r>
              <a:rPr dirty="0" sz="1200">
                <a:solidFill>
                  <a:srgbClr val="000000"/>
                </a:solidFill>
                <a:latin typeface="VMMRWJ+JKNCES+ArialRoundedMTBold"/>
                <a:cs typeface="VMMRWJ+JKNCES+ArialRoundedMTBold"/>
              </a:rPr>
              <a:t>I.</a:t>
            </a:r>
            <a:r>
              <a:rPr dirty="0" sz="1200" spc="93">
                <a:solidFill>
                  <a:srgbClr val="000000"/>
                </a:solidFill>
                <a:latin typeface="VMMRWJ+JKNCES+ArialRoundedMTBold"/>
                <a:cs typeface="VMMRWJ+JKNCES+ArialRoundedMTBold"/>
              </a:rPr>
              <a:t> </a:t>
            </a:r>
            <a:r>
              <a:rPr dirty="0" sz="1200">
                <a:solidFill>
                  <a:srgbClr val="000000"/>
                </a:solidFill>
                <a:latin typeface="VMMRWJ+JKNCES+ArialRoundedMTBold"/>
                <a:cs typeface="VMMRWJ+JKNCES+ArialRoundedMTBold"/>
              </a:rPr>
              <a:t>Dunai,</a:t>
            </a:r>
            <a:r>
              <a:rPr dirty="0" sz="1200" spc="93">
                <a:solidFill>
                  <a:srgbClr val="000000"/>
                </a:solidFill>
                <a:latin typeface="VMMRWJ+JKNCES+ArialRoundedMTBold"/>
                <a:cs typeface="VMMRWJ+JKNCES+ArialRoundedMTBold"/>
              </a:rPr>
              <a:t> </a:t>
            </a:r>
            <a:r>
              <a:rPr dirty="0" sz="1200">
                <a:solidFill>
                  <a:srgbClr val="000000"/>
                </a:solidFill>
                <a:latin typeface="VMMRWJ+JKNCES+ArialRoundedMTBold"/>
                <a:cs typeface="VMMRWJ+JKNCES+ArialRoundedMTBold"/>
              </a:rPr>
              <a:t>“CASBLiP-</a:t>
            </a:r>
            <a:r>
              <a:rPr dirty="0" sz="1200" spc="98">
                <a:solidFill>
                  <a:srgbClr val="000000"/>
                </a:solidFill>
                <a:latin typeface="VMMRWJ+JKNCES+ArialRoundedMTBold"/>
                <a:cs typeface="VMMRWJ+JKNCES+ArialRoundedMTBold"/>
              </a:rPr>
              <a:t> </a:t>
            </a:r>
            <a:r>
              <a:rPr dirty="0" sz="1200">
                <a:solidFill>
                  <a:srgbClr val="000000"/>
                </a:solidFill>
                <a:latin typeface="VMMRWJ+JKNCES+ArialRoundedMTBold"/>
                <a:cs typeface="VMMRWJ+JKNCES+ArialRoundedMTBold"/>
              </a:rPr>
              <a:t>a</a:t>
            </a:r>
            <a:r>
              <a:rPr dirty="0" sz="1200" spc="91">
                <a:solidFill>
                  <a:srgbClr val="000000"/>
                </a:solidFill>
                <a:latin typeface="VMMRWJ+JKNCES+ArialRoundedMTBold"/>
                <a:cs typeface="VMMRWJ+JKNCES+ArialRoundedMTBold"/>
              </a:rPr>
              <a:t> </a:t>
            </a:r>
            <a:r>
              <a:rPr dirty="0" sz="1200">
                <a:solidFill>
                  <a:srgbClr val="000000"/>
                </a:solidFill>
                <a:latin typeface="VMMRWJ+JKNCES+ArialRoundedMTBold"/>
                <a:cs typeface="VMMRWJ+JKNCES+ArialRoundedMTBold"/>
              </a:rPr>
              <a:t>new</a:t>
            </a:r>
            <a:r>
              <a:rPr dirty="0" sz="1200" spc="91">
                <a:solidFill>
                  <a:srgbClr val="000000"/>
                </a:solidFill>
                <a:latin typeface="VMMRWJ+JKNCES+ArialRoundedMTBold"/>
                <a:cs typeface="VMMRWJ+JKNCES+ArialRoundedMTBold"/>
              </a:rPr>
              <a:t> </a:t>
            </a:r>
            <a:r>
              <a:rPr dirty="0" sz="1200">
                <a:solidFill>
                  <a:srgbClr val="000000"/>
                </a:solidFill>
                <a:latin typeface="VMMRWJ+JKNCES+ArialRoundedMTBold"/>
                <a:cs typeface="VMMRWJ+JKNCES+ArialRoundedMTBold"/>
              </a:rPr>
              <a:t>cognitive</a:t>
            </a:r>
            <a:r>
              <a:rPr dirty="0" sz="1200" spc="98">
                <a:solidFill>
                  <a:srgbClr val="000000"/>
                </a:solidFill>
                <a:latin typeface="VMMRWJ+JKNCES+ArialRoundedMTBold"/>
                <a:cs typeface="VMMRWJ+JKNCES+ArialRoundedMTBold"/>
              </a:rPr>
              <a:t> </a:t>
            </a:r>
            <a:r>
              <a:rPr dirty="0" sz="1200">
                <a:solidFill>
                  <a:srgbClr val="000000"/>
                </a:solidFill>
                <a:latin typeface="VMMRWJ+JKNCES+ArialRoundedMTBold"/>
                <a:cs typeface="VMMRWJ+JKNCES+ArialRoundedMTBold"/>
              </a:rPr>
              <a:t>object</a:t>
            </a:r>
            <a:r>
              <a:rPr dirty="0" sz="1200" spc="93">
                <a:solidFill>
                  <a:srgbClr val="000000"/>
                </a:solidFill>
                <a:latin typeface="VMMRWJ+JKNCES+ArialRoundedMTBold"/>
                <a:cs typeface="VMMRWJ+JKNCES+ArialRoundedMTBold"/>
              </a:rPr>
              <a:t> </a:t>
            </a:r>
            <a:r>
              <a:rPr dirty="0" sz="1200">
                <a:solidFill>
                  <a:srgbClr val="000000"/>
                </a:solidFill>
                <a:latin typeface="VMMRWJ+JKNCES+ArialRoundedMTBold"/>
                <a:cs typeface="VMMRWJ+JKNCES+ArialRoundedMTBold"/>
              </a:rPr>
              <a:t>detection</a:t>
            </a:r>
            <a:r>
              <a:rPr dirty="0" sz="1200" spc="93">
                <a:solidFill>
                  <a:srgbClr val="000000"/>
                </a:solidFill>
                <a:latin typeface="VMMRWJ+JKNCES+ArialRoundedMTBold"/>
                <a:cs typeface="VMMRWJ+JKNCES+ArialRoundedMTBold"/>
              </a:rPr>
              <a:t> </a:t>
            </a:r>
            <a:r>
              <a:rPr dirty="0" sz="1200">
                <a:solidFill>
                  <a:srgbClr val="000000"/>
                </a:solidFill>
                <a:latin typeface="VMMRWJ+JKNCES+ArialRoundedMTBold"/>
                <a:cs typeface="VMMRWJ+JKNCES+ArialRoundedMTBold"/>
              </a:rPr>
              <a:t>and</a:t>
            </a:r>
            <a:r>
              <a:rPr dirty="0" sz="1200" spc="93">
                <a:solidFill>
                  <a:srgbClr val="000000"/>
                </a:solidFill>
                <a:latin typeface="VMMRWJ+JKNCES+ArialRoundedMTBold"/>
                <a:cs typeface="VMMRWJ+JKNCES+ArialRoundedMTBold"/>
              </a:rPr>
              <a:t> </a:t>
            </a:r>
            <a:r>
              <a:rPr dirty="0" sz="1200">
                <a:solidFill>
                  <a:srgbClr val="000000"/>
                </a:solidFill>
                <a:latin typeface="VMMRWJ+JKNCES+ArialRoundedMTBold"/>
                <a:cs typeface="VMMRWJ+JKNCES+ArialRoundedMTBold"/>
              </a:rPr>
              <a:t>orientation</a:t>
            </a:r>
            <a:r>
              <a:rPr dirty="0" sz="1200" spc="99">
                <a:solidFill>
                  <a:srgbClr val="000000"/>
                </a:solidFill>
                <a:latin typeface="VMMRWJ+JKNCES+ArialRoundedMTBold"/>
                <a:cs typeface="VMMRWJ+JKNCES+ArialRoundedMTBold"/>
              </a:rPr>
              <a:t> </a:t>
            </a:r>
            <a:r>
              <a:rPr dirty="0" sz="1200">
                <a:solidFill>
                  <a:srgbClr val="000000"/>
                </a:solidFill>
                <a:latin typeface="VMMRWJ+JKNCES+ArialRoundedMTBold"/>
                <a:cs typeface="VMMRWJ+JKNCES+ArialRoundedMTBold"/>
              </a:rPr>
              <a:t>system</a:t>
            </a:r>
            <a:r>
              <a:rPr dirty="0" sz="1200" spc="99">
                <a:solidFill>
                  <a:srgbClr val="000000"/>
                </a:solidFill>
                <a:latin typeface="VMMRWJ+JKNCES+ArialRoundedMTBold"/>
                <a:cs typeface="VMMRWJ+JKNCES+ArialRoundedMTBold"/>
              </a:rPr>
              <a:t> </a:t>
            </a:r>
            <a:r>
              <a:rPr dirty="0" sz="1200">
                <a:solidFill>
                  <a:srgbClr val="000000"/>
                </a:solidFill>
                <a:latin typeface="VMMRWJ+JKNCES+ArialRoundedMTBold"/>
                <a:cs typeface="VMMRWJ+JKNCES+ArialRoundedMTBold"/>
              </a:rPr>
              <a:t>for</a:t>
            </a:r>
            <a:r>
              <a:rPr dirty="0" sz="1200" spc="93">
                <a:solidFill>
                  <a:srgbClr val="000000"/>
                </a:solidFill>
                <a:latin typeface="VMMRWJ+JKNCES+ArialRoundedMTBold"/>
                <a:cs typeface="VMMRWJ+JKNCES+ArialRoundedMTBold"/>
              </a:rPr>
              <a:t> </a:t>
            </a:r>
            <a:r>
              <a:rPr dirty="0" sz="1200">
                <a:solidFill>
                  <a:srgbClr val="000000"/>
                </a:solidFill>
                <a:latin typeface="VMMRWJ+JKNCES+ArialRoundedMTBold"/>
                <a:cs typeface="VMMRWJ+JKNCES+ArialRoundedMTBold"/>
              </a:rPr>
              <a:t>impaired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787400" y="5135574"/>
            <a:ext cx="8370717" cy="21431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87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VMMRWJ+JKNCES+ArialRoundedMTBold"/>
                <a:cs typeface="VMMRWJ+JKNCES+ArialRoundedMTBold"/>
              </a:rPr>
              <a:t>people,”</a:t>
            </a:r>
            <a:r>
              <a:rPr dirty="0" sz="1200">
                <a:solidFill>
                  <a:srgbClr val="000000"/>
                </a:solidFill>
                <a:latin typeface="VMMRWJ+JKNCES+ArialRoundedMTBold"/>
                <a:cs typeface="VMMRWJ+JKNCES+ArialRoundedMTBold"/>
              </a:rPr>
              <a:t> </a:t>
            </a:r>
            <a:r>
              <a:rPr dirty="0" sz="1200">
                <a:solidFill>
                  <a:srgbClr val="000000"/>
                </a:solidFill>
                <a:latin typeface="VMMRWJ+JKNCES+ArialRoundedMTBold"/>
                <a:cs typeface="VMMRWJ+JKNCES+ArialRoundedMTBold"/>
              </a:rPr>
              <a:t>Proceedings</a:t>
            </a:r>
            <a:r>
              <a:rPr dirty="0" sz="1200">
                <a:solidFill>
                  <a:srgbClr val="000000"/>
                </a:solidFill>
                <a:latin typeface="VMMRWJ+JKNCES+ArialRoundedMTBold"/>
                <a:cs typeface="VMMRWJ+JKNCES+ArialRoundedMTBold"/>
              </a:rPr>
              <a:t> </a:t>
            </a:r>
            <a:r>
              <a:rPr dirty="0" sz="1200">
                <a:solidFill>
                  <a:srgbClr val="000000"/>
                </a:solidFill>
                <a:latin typeface="VMMRWJ+JKNCES+ArialRoundedMTBold"/>
                <a:cs typeface="VMMRWJ+JKNCES+ArialRoundedMTBold"/>
              </a:rPr>
              <a:t>of</a:t>
            </a:r>
            <a:r>
              <a:rPr dirty="0" sz="1200">
                <a:solidFill>
                  <a:srgbClr val="000000"/>
                </a:solidFill>
                <a:latin typeface="VMMRWJ+JKNCES+ArialRoundedMTBold"/>
                <a:cs typeface="VMMRWJ+JKNCES+ArialRoundedMTBold"/>
              </a:rPr>
              <a:t> </a:t>
            </a:r>
            <a:r>
              <a:rPr dirty="0" sz="1200">
                <a:solidFill>
                  <a:srgbClr val="000000"/>
                </a:solidFill>
                <a:latin typeface="VMMRWJ+JKNCES+ArialRoundedMTBold"/>
                <a:cs typeface="VMMRWJ+JKNCES+ArialRoundedMTBold"/>
              </a:rPr>
              <a:t>the</a:t>
            </a:r>
            <a:r>
              <a:rPr dirty="0" sz="1200">
                <a:solidFill>
                  <a:srgbClr val="000000"/>
                </a:solidFill>
                <a:latin typeface="VMMRWJ+JKNCES+ArialRoundedMTBold"/>
                <a:cs typeface="VMMRWJ+JKNCES+ArialRoundedMTBold"/>
              </a:rPr>
              <a:t> </a:t>
            </a:r>
            <a:r>
              <a:rPr dirty="0" sz="1200">
                <a:solidFill>
                  <a:srgbClr val="000000"/>
                </a:solidFill>
                <a:latin typeface="VMMRWJ+JKNCES+ArialRoundedMTBold"/>
                <a:cs typeface="VMMRWJ+JKNCES+ArialRoundedMTBold"/>
              </a:rPr>
              <a:t>4th</a:t>
            </a:r>
            <a:r>
              <a:rPr dirty="0" sz="1200">
                <a:solidFill>
                  <a:srgbClr val="000000"/>
                </a:solidFill>
                <a:latin typeface="VMMRWJ+JKNCES+ArialRoundedMTBold"/>
                <a:cs typeface="VMMRWJ+JKNCES+ArialRoundedMTBold"/>
              </a:rPr>
              <a:t> </a:t>
            </a:r>
            <a:r>
              <a:rPr dirty="0" sz="1200">
                <a:solidFill>
                  <a:srgbClr val="000000"/>
                </a:solidFill>
                <a:latin typeface="VMMRWJ+JKNCES+ArialRoundedMTBold"/>
                <a:cs typeface="VMMRWJ+JKNCES+ArialRoundedMTBold"/>
              </a:rPr>
              <a:t>International</a:t>
            </a:r>
            <a:r>
              <a:rPr dirty="0" sz="1200">
                <a:solidFill>
                  <a:srgbClr val="000000"/>
                </a:solidFill>
                <a:latin typeface="VMMRWJ+JKNCES+ArialRoundedMTBold"/>
                <a:cs typeface="VMMRWJ+JKNCES+ArialRoundedMTBold"/>
              </a:rPr>
              <a:t> </a:t>
            </a:r>
            <a:r>
              <a:rPr dirty="0" sz="1200">
                <a:solidFill>
                  <a:srgbClr val="000000"/>
                </a:solidFill>
                <a:latin typeface="VMMRWJ+JKNCES+ArialRoundedMTBold"/>
                <a:cs typeface="VMMRWJ+JKNCES+ArialRoundedMTBold"/>
              </a:rPr>
              <a:t>Conference</a:t>
            </a:r>
            <a:r>
              <a:rPr dirty="0" sz="1200">
                <a:solidFill>
                  <a:srgbClr val="000000"/>
                </a:solidFill>
                <a:latin typeface="VMMRWJ+JKNCES+ArialRoundedMTBold"/>
                <a:cs typeface="VMMRWJ+JKNCES+ArialRoundedMTBold"/>
              </a:rPr>
              <a:t> </a:t>
            </a:r>
            <a:r>
              <a:rPr dirty="0" sz="1200">
                <a:solidFill>
                  <a:srgbClr val="000000"/>
                </a:solidFill>
                <a:latin typeface="VMMRWJ+JKNCES+ArialRoundedMTBold"/>
                <a:cs typeface="VMMRWJ+JKNCES+ArialRoundedMTBold"/>
              </a:rPr>
              <a:t>on</a:t>
            </a:r>
            <a:r>
              <a:rPr dirty="0" sz="1200">
                <a:solidFill>
                  <a:srgbClr val="000000"/>
                </a:solidFill>
                <a:latin typeface="VMMRWJ+JKNCES+ArialRoundedMTBold"/>
                <a:cs typeface="VMMRWJ+JKNCES+ArialRoundedMTBold"/>
              </a:rPr>
              <a:t> </a:t>
            </a:r>
            <a:r>
              <a:rPr dirty="0" sz="1200">
                <a:solidFill>
                  <a:srgbClr val="000000"/>
                </a:solidFill>
                <a:latin typeface="VMMRWJ+JKNCES+ArialRoundedMTBold"/>
                <a:cs typeface="VMMRWJ+JKNCES+ArialRoundedMTBold"/>
              </a:rPr>
              <a:t>Cognitive</a:t>
            </a:r>
            <a:r>
              <a:rPr dirty="0" sz="1200">
                <a:solidFill>
                  <a:srgbClr val="000000"/>
                </a:solidFill>
                <a:latin typeface="VMMRWJ+JKNCES+ArialRoundedMTBold"/>
                <a:cs typeface="VMMRWJ+JKNCES+ArialRoundedMTBold"/>
              </a:rPr>
              <a:t> </a:t>
            </a:r>
            <a:r>
              <a:rPr dirty="0" sz="1200">
                <a:solidFill>
                  <a:srgbClr val="000000"/>
                </a:solidFill>
                <a:latin typeface="VMMRWJ+JKNCES+ArialRoundedMTBold"/>
                <a:cs typeface="VMMRWJ+JKNCES+ArialRoundedMTBold"/>
              </a:rPr>
              <a:t>Systems,</a:t>
            </a:r>
            <a:r>
              <a:rPr dirty="0" sz="1200">
                <a:solidFill>
                  <a:srgbClr val="000000"/>
                </a:solidFill>
                <a:latin typeface="VMMRWJ+JKNCES+ArialRoundedMTBold"/>
                <a:cs typeface="VMMRWJ+JKNCES+ArialRoundedMTBold"/>
              </a:rPr>
              <a:t> </a:t>
            </a:r>
            <a:r>
              <a:rPr dirty="0" sz="1200">
                <a:solidFill>
                  <a:srgbClr val="000000"/>
                </a:solidFill>
                <a:latin typeface="VMMRWJ+JKNCES+ArialRoundedMTBold"/>
                <a:cs typeface="VMMRWJ+JKNCES+ArialRoundedMTBold"/>
              </a:rPr>
              <a:t>ETH</a:t>
            </a:r>
            <a:r>
              <a:rPr dirty="0" sz="1200">
                <a:solidFill>
                  <a:srgbClr val="000000"/>
                </a:solidFill>
                <a:latin typeface="VMMRWJ+JKNCES+ArialRoundedMTBold"/>
                <a:cs typeface="VMMRWJ+JKNCES+ArialRoundedMTBold"/>
              </a:rPr>
              <a:t> </a:t>
            </a:r>
            <a:r>
              <a:rPr dirty="0" sz="1200">
                <a:solidFill>
                  <a:srgbClr val="000000"/>
                </a:solidFill>
                <a:latin typeface="VMMRWJ+JKNCES+ArialRoundedMTBold"/>
                <a:cs typeface="VMMRWJ+JKNCES+ArialRoundedMTBold"/>
              </a:rPr>
              <a:t>Zurich,</a:t>
            </a:r>
            <a:r>
              <a:rPr dirty="0" sz="1200">
                <a:solidFill>
                  <a:srgbClr val="000000"/>
                </a:solidFill>
                <a:latin typeface="VMMRWJ+JKNCES+ArialRoundedMTBold"/>
                <a:cs typeface="VMMRWJ+JKNCES+ArialRoundedMTBold"/>
              </a:rPr>
              <a:t> </a:t>
            </a:r>
            <a:r>
              <a:rPr dirty="0" sz="1200">
                <a:solidFill>
                  <a:srgbClr val="000000"/>
                </a:solidFill>
                <a:latin typeface="VMMRWJ+JKNCES+ArialRoundedMTBold"/>
                <a:cs typeface="VMMRWJ+JKNCES+ArialRoundedMTBold"/>
              </a:rPr>
              <a:t>Switzerland,</a:t>
            </a:r>
            <a:r>
              <a:rPr dirty="0" sz="1200">
                <a:solidFill>
                  <a:srgbClr val="000000"/>
                </a:solidFill>
                <a:latin typeface="VMMRWJ+JKNCES+ArialRoundedMTBold"/>
                <a:cs typeface="VMMRWJ+JKNCES+ArialRoundedMTBold"/>
              </a:rPr>
              <a:t> </a:t>
            </a:r>
            <a:r>
              <a:rPr dirty="0" sz="1200">
                <a:solidFill>
                  <a:srgbClr val="000000"/>
                </a:solidFill>
                <a:latin typeface="VMMRWJ+JKNCES+ArialRoundedMTBold"/>
                <a:cs typeface="VMMRWJ+JKNCES+ArialRoundedMTBold"/>
              </a:rPr>
              <a:t>2010.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2052100" y="5920842"/>
            <a:ext cx="7800987" cy="3429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SMART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NAVIGATION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TOOL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FOR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VISUALLY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IMPAIRED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PEOPLE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11106784" y="6480389"/>
            <a:ext cx="306883" cy="1905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898989"/>
                </a:solidFill>
                <a:latin typeface="Calibri"/>
                <a:cs typeface="Calibri"/>
              </a:rPr>
              <a:t>56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213358" y="6516217"/>
            <a:ext cx="384125" cy="266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59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2834640" y="6583764"/>
            <a:ext cx="4524348" cy="266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IT19008424</a:t>
            </a:r>
            <a:r>
              <a:rPr dirty="0" sz="1800" spc="425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|</a:t>
            </a:r>
            <a:r>
              <a:rPr dirty="0" sz="1800" spc="79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Weragoda</a:t>
            </a:r>
            <a:r>
              <a:rPr dirty="0" sz="1800" spc="-137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W.R.J.M.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|</a:t>
            </a:r>
            <a:r>
              <a:rPr dirty="0" sz="1800" spc="-46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2022-227</a:t>
            </a:r>
          </a:p>
        </p:txBody>
      </p:sp>
    </p:spTree>
  </p:cSld>
  <p:clrMapOvr>
    <a:masterClrMapping/>
  </p:clrMapOvr>
</p:sld>
</file>

<file path=ppt/slides/slide57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558800" y="3412323"/>
            <a:ext cx="9003434" cy="6746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5012"/>
              </a:lnSpc>
              <a:spcBef>
                <a:spcPts val="0"/>
              </a:spcBef>
              <a:spcAft>
                <a:spcPts val="0"/>
              </a:spcAft>
            </a:pPr>
            <a:r>
              <a:rPr dirty="0" sz="5400">
                <a:solidFill>
                  <a:srgbClr val="000000"/>
                </a:solidFill>
                <a:latin typeface="RLBKGU+TKVWID+Calibri-Light,Bold"/>
                <a:cs typeface="RLBKGU+TKVWID+Calibri-Light,Bold"/>
              </a:rPr>
              <a:t>IT19042152</a:t>
            </a:r>
            <a:r>
              <a:rPr dirty="0" sz="5400" spc="-215">
                <a:solidFill>
                  <a:srgbClr val="000000"/>
                </a:solidFill>
                <a:latin typeface="RLBKGU+TKVWID+Calibri-Light,Bold"/>
                <a:cs typeface="RLBKGU+TKVWID+Calibri-Light,Bold"/>
              </a:rPr>
              <a:t> </a:t>
            </a:r>
            <a:r>
              <a:rPr dirty="0" sz="5400">
                <a:solidFill>
                  <a:srgbClr val="000000"/>
                </a:solidFill>
                <a:latin typeface="RLBKGU+TKVWID+Calibri-Light,Bold"/>
                <a:cs typeface="RLBKGU+TKVWID+Calibri-Light,Bold"/>
              </a:rPr>
              <a:t>|</a:t>
            </a:r>
            <a:r>
              <a:rPr dirty="0" sz="5400" spc="-252">
                <a:solidFill>
                  <a:srgbClr val="000000"/>
                </a:solidFill>
                <a:latin typeface="RLBKGU+TKVWID+Calibri-Light,Bold"/>
                <a:cs typeface="RLBKGU+TKVWID+Calibri-Light,Bold"/>
              </a:rPr>
              <a:t> </a:t>
            </a:r>
            <a:r>
              <a:rPr dirty="0" sz="5400">
                <a:solidFill>
                  <a:srgbClr val="000000"/>
                </a:solidFill>
                <a:latin typeface="RLBKGU+TKVWID+Calibri-Light,Bold"/>
                <a:cs typeface="RLBKGU+TKVWID+Calibri-Light,Bold"/>
              </a:rPr>
              <a:t>MADUSHAN</a:t>
            </a:r>
            <a:r>
              <a:rPr dirty="0" sz="5400" spc="-230">
                <a:solidFill>
                  <a:srgbClr val="000000"/>
                </a:solidFill>
                <a:latin typeface="RLBKGU+TKVWID+Calibri-Light,Bold"/>
                <a:cs typeface="RLBKGU+TKVWID+Calibri-Light,Bold"/>
              </a:rPr>
              <a:t> </a:t>
            </a:r>
            <a:r>
              <a:rPr dirty="0" sz="5400">
                <a:solidFill>
                  <a:srgbClr val="000000"/>
                </a:solidFill>
                <a:latin typeface="RLBKGU+TKVWID+Calibri-Light,Bold"/>
                <a:cs typeface="RLBKGU+TKVWID+Calibri-Light,Bold"/>
              </a:rPr>
              <a:t>W.</a:t>
            </a:r>
            <a:r>
              <a:rPr dirty="0" sz="5400" spc="-234">
                <a:solidFill>
                  <a:srgbClr val="000000"/>
                </a:solidFill>
                <a:latin typeface="RLBKGU+TKVWID+Calibri-Light,Bold"/>
                <a:cs typeface="RLBKGU+TKVWID+Calibri-Light,Bold"/>
              </a:rPr>
              <a:t> </a:t>
            </a:r>
            <a:r>
              <a:rPr dirty="0" sz="5400">
                <a:solidFill>
                  <a:srgbClr val="000000"/>
                </a:solidFill>
                <a:latin typeface="RLBKGU+TKVWID+Calibri-Light,Bold"/>
                <a:cs typeface="RLBKGU+TKVWID+Calibri-Light,Bold"/>
              </a:rPr>
              <a:t>A.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58800" y="4443023"/>
            <a:ext cx="3155012" cy="393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 b="1">
                <a:solidFill>
                  <a:srgbClr val="000000"/>
                </a:solidFill>
                <a:latin typeface="Calibri"/>
                <a:cs typeface="Calibri"/>
              </a:rPr>
              <a:t>SPECIALIZATION</a:t>
            </a:r>
            <a:r>
              <a:rPr dirty="0" sz="2800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800" b="1">
                <a:solidFill>
                  <a:srgbClr val="000000"/>
                </a:solidFill>
                <a:latin typeface="Calibri"/>
                <a:cs typeface="Calibri"/>
              </a:rPr>
              <a:t>:</a:t>
            </a:r>
            <a:r>
              <a:rPr dirty="0" sz="2800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800" b="1">
                <a:solidFill>
                  <a:srgbClr val="000000"/>
                </a:solidFill>
                <a:latin typeface="Calibri"/>
                <a:cs typeface="Calibri"/>
              </a:rPr>
              <a:t>SE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052100" y="5920842"/>
            <a:ext cx="7800987" cy="3429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SMART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NAVIGATION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TOOL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FOR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VISUALLY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IMPAIRED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PEOPLE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1106784" y="6480389"/>
            <a:ext cx="306883" cy="1905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898989"/>
                </a:solidFill>
                <a:latin typeface="Calibri"/>
                <a:cs typeface="Calibri"/>
              </a:rPr>
              <a:t>57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13358" y="6516217"/>
            <a:ext cx="384125" cy="266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60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2758437" y="6516217"/>
            <a:ext cx="4162983" cy="266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IT19042152</a:t>
            </a:r>
            <a:r>
              <a:rPr dirty="0" sz="1800" spc="425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|</a:t>
            </a:r>
            <a:r>
              <a:rPr dirty="0" sz="1800" spc="79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W</a:t>
            </a: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A</a:t>
            </a: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Madushan</a:t>
            </a: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|</a:t>
            </a:r>
            <a:r>
              <a:rPr dirty="0" sz="1800" spc="-46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2022-227</a:t>
            </a:r>
          </a:p>
        </p:txBody>
      </p:sp>
    </p:spTree>
  </p:cSld>
  <p:clrMapOvr>
    <a:masterClrMapping/>
  </p:clrMapOvr>
</p:sld>
</file>

<file path=ppt/slides/slide58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504527" y="949879"/>
            <a:ext cx="8468605" cy="12065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4400" b="1">
                <a:solidFill>
                  <a:srgbClr val="002060"/>
                </a:solidFill>
                <a:latin typeface="Aharoni"/>
                <a:cs typeface="Aharoni"/>
              </a:rPr>
              <a:t>OBSTACLE</a:t>
            </a:r>
            <a:r>
              <a:rPr dirty="0" sz="4400" b="1">
                <a:solidFill>
                  <a:srgbClr val="002060"/>
                </a:solidFill>
                <a:latin typeface="Aharoni"/>
                <a:cs typeface="Aharoni"/>
              </a:rPr>
              <a:t> </a:t>
            </a:r>
            <a:r>
              <a:rPr dirty="0" sz="4400" b="1">
                <a:solidFill>
                  <a:srgbClr val="002060"/>
                </a:solidFill>
                <a:latin typeface="Aharoni"/>
                <a:cs typeface="Aharoni"/>
              </a:rPr>
              <a:t>DETECTION</a:t>
            </a:r>
            <a:r>
              <a:rPr dirty="0" sz="4400" b="1">
                <a:solidFill>
                  <a:srgbClr val="002060"/>
                </a:solidFill>
                <a:latin typeface="Aharoni"/>
                <a:cs typeface="Aharoni"/>
              </a:rPr>
              <a:t> </a:t>
            </a:r>
            <a:r>
              <a:rPr dirty="0" sz="4400" b="1">
                <a:solidFill>
                  <a:srgbClr val="002060"/>
                </a:solidFill>
                <a:latin typeface="Aharoni"/>
                <a:cs typeface="Aharoni"/>
              </a:rPr>
              <a:t>FOR</a:t>
            </a:r>
            <a:r>
              <a:rPr dirty="0" sz="4400" b="1">
                <a:solidFill>
                  <a:srgbClr val="002060"/>
                </a:solidFill>
                <a:latin typeface="Aharoni"/>
                <a:cs typeface="Aharoni"/>
              </a:rPr>
              <a:t> </a:t>
            </a:r>
            <a:r>
              <a:rPr dirty="0" sz="4400" b="1">
                <a:solidFill>
                  <a:srgbClr val="002060"/>
                </a:solidFill>
                <a:latin typeface="Aharoni"/>
                <a:cs typeface="Aharoni"/>
              </a:rPr>
              <a:t>SAFE</a:t>
            </a:r>
          </a:p>
          <a:p>
            <a:pPr marL="2368550" marR="0">
              <a:lnSpc>
                <a:spcPts val="4400"/>
              </a:lnSpc>
              <a:spcBef>
                <a:spcPts val="400"/>
              </a:spcBef>
              <a:spcAft>
                <a:spcPts val="0"/>
              </a:spcAft>
            </a:pPr>
            <a:r>
              <a:rPr dirty="0" sz="4400" b="1">
                <a:solidFill>
                  <a:srgbClr val="002060"/>
                </a:solidFill>
                <a:latin typeface="Aharoni"/>
                <a:cs typeface="Aharoni"/>
              </a:rPr>
              <a:t>NAVIGATION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052100" y="5920842"/>
            <a:ext cx="7800987" cy="3429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SMART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NAVIGATION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TOOL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FOR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VISUALLY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IMPAIRED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PEOPLE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106784" y="6480389"/>
            <a:ext cx="306883" cy="1905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898989"/>
                </a:solidFill>
                <a:latin typeface="Calibri"/>
                <a:cs typeface="Calibri"/>
              </a:rPr>
              <a:t>58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13358" y="6516217"/>
            <a:ext cx="384125" cy="266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61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708516" y="6516217"/>
            <a:ext cx="4162983" cy="266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IT19042152</a:t>
            </a:r>
            <a:r>
              <a:rPr dirty="0" sz="1800" spc="425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|</a:t>
            </a:r>
            <a:r>
              <a:rPr dirty="0" sz="1800" spc="79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W</a:t>
            </a: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A</a:t>
            </a: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Madushan</a:t>
            </a: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|</a:t>
            </a:r>
            <a:r>
              <a:rPr dirty="0" sz="1800" spc="-46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2022-227</a:t>
            </a:r>
          </a:p>
        </p:txBody>
      </p:sp>
    </p:spTree>
  </p:cSld>
  <p:clrMapOvr>
    <a:masterClrMapping/>
  </p:clrMapOvr>
</p:sld>
</file>

<file path=ppt/slides/slide59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553029" y="641951"/>
            <a:ext cx="6547657" cy="7454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5569"/>
              </a:lnSpc>
              <a:spcBef>
                <a:spcPts val="0"/>
              </a:spcBef>
              <a:spcAft>
                <a:spcPts val="0"/>
              </a:spcAft>
            </a:pPr>
            <a:r>
              <a:rPr dirty="0" sz="6000">
                <a:solidFill>
                  <a:srgbClr val="000000"/>
                </a:solidFill>
                <a:latin typeface="RLBKGU+TKVWID+Calibri-Light,Bold"/>
                <a:cs typeface="RLBKGU+TKVWID+Calibri-Light,Bold"/>
              </a:rPr>
              <a:t>RESEARCH</a:t>
            </a:r>
            <a:r>
              <a:rPr dirty="0" sz="6000" spc="-267">
                <a:solidFill>
                  <a:srgbClr val="000000"/>
                </a:solidFill>
                <a:latin typeface="RLBKGU+TKVWID+Calibri-Light,Bold"/>
                <a:cs typeface="RLBKGU+TKVWID+Calibri-Light,Bold"/>
              </a:rPr>
              <a:t> </a:t>
            </a:r>
            <a:r>
              <a:rPr dirty="0" sz="6000">
                <a:solidFill>
                  <a:srgbClr val="000000"/>
                </a:solidFill>
                <a:latin typeface="RLBKGU+TKVWID+Calibri-Light,Bold"/>
                <a:cs typeface="RLBKGU+TKVWID+Calibri-Light,Bold"/>
              </a:rPr>
              <a:t>PROBLEM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29639" y="1946481"/>
            <a:ext cx="9886908" cy="9626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450">
                <a:solidFill>
                  <a:srgbClr val="000000"/>
                </a:solidFill>
                <a:latin typeface="VBJCCD+UVNUMW+ArialMT"/>
                <a:cs typeface="VBJCCD+UVNUMW+ArialMT"/>
              </a:rPr>
              <a:t>•</a:t>
            </a:r>
            <a:r>
              <a:rPr dirty="0" sz="2450" spc="784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The</a:t>
            </a:r>
            <a:r>
              <a:rPr dirty="0" sz="2400" spc="-4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main</a:t>
            </a:r>
            <a:r>
              <a:rPr dirty="0" sz="2400" spc="-55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problem</a:t>
            </a:r>
            <a:r>
              <a:rPr dirty="0" sz="2400" spc="-87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with</a:t>
            </a:r>
            <a:r>
              <a:rPr dirty="0" sz="2400" spc="-55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this</a:t>
            </a:r>
            <a:r>
              <a:rPr dirty="0" sz="2400" spc="-54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device</a:t>
            </a:r>
            <a:r>
              <a:rPr dirty="0" sz="2400" spc="-46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is</a:t>
            </a:r>
            <a:r>
              <a:rPr dirty="0" sz="2400" spc="-56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that</a:t>
            </a:r>
            <a:r>
              <a:rPr dirty="0" sz="2400" spc="-8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users</a:t>
            </a:r>
            <a:r>
              <a:rPr dirty="0" sz="2400" spc="-86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must</a:t>
            </a:r>
            <a:r>
              <a:rPr dirty="0" sz="2400" spc="-88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be</a:t>
            </a:r>
            <a:r>
              <a:rPr dirty="0" sz="2400" spc="-47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trained</a:t>
            </a:r>
            <a:r>
              <a:rPr dirty="0" sz="2400" spc="-9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in</a:t>
            </a:r>
            <a:r>
              <a:rPr dirty="0" sz="2400" spc="-52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its</a:t>
            </a:r>
            <a:r>
              <a:rPr dirty="0" sz="2400" spc="-56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use</a:t>
            </a:r>
            <a:r>
              <a:rPr dirty="0" sz="2400" spc="-49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for</a:t>
            </a:r>
          </a:p>
          <a:p>
            <a:pPr marL="285750" marR="0">
              <a:lnSpc>
                <a:spcPts val="2400"/>
              </a:lnSpc>
              <a:spcBef>
                <a:spcPts val="2061"/>
              </a:spcBef>
              <a:spcAft>
                <a:spcPts val="0"/>
              </a:spcAft>
            </a:pP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more</a:t>
            </a:r>
            <a:r>
              <a:rPr dirty="0" sz="2400" spc="-82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than</a:t>
            </a:r>
            <a:r>
              <a:rPr dirty="0" sz="2400" spc="-5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100</a:t>
            </a:r>
            <a:r>
              <a:rPr dirty="0" sz="2400" spc="-62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hours</a:t>
            </a:r>
            <a:r>
              <a:rPr dirty="0" sz="2400" spc="-92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–</a:t>
            </a:r>
            <a:r>
              <a:rPr dirty="0" sz="2400" spc="-5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a</a:t>
            </a:r>
            <a:r>
              <a:rPr dirty="0" sz="2400" spc="-56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substantial</a:t>
            </a:r>
            <a:r>
              <a:rPr dirty="0" sz="2400" spc="-16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“hidden”</a:t>
            </a:r>
            <a:r>
              <a:rPr dirty="0" sz="2400" spc="-46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cost.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29639" y="3043761"/>
            <a:ext cx="9768930" cy="15087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450">
                <a:solidFill>
                  <a:srgbClr val="000000"/>
                </a:solidFill>
                <a:latin typeface="VBJCCD+UVNUMW+ArialMT"/>
                <a:cs typeface="VBJCCD+UVNUMW+ArialMT"/>
              </a:rPr>
              <a:t>•</a:t>
            </a:r>
            <a:r>
              <a:rPr dirty="0" sz="2450" spc="784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In</a:t>
            </a:r>
            <a:r>
              <a:rPr dirty="0" sz="2400" spc="-55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addition,</a:t>
            </a:r>
            <a:r>
              <a:rPr dirty="0" sz="2400" spc="-68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the</a:t>
            </a:r>
            <a:r>
              <a:rPr dirty="0" sz="2400" spc="-47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white</a:t>
            </a:r>
            <a:r>
              <a:rPr dirty="0" sz="2400" spc="-74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cane</a:t>
            </a:r>
            <a:r>
              <a:rPr dirty="0" sz="2400" spc="-67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requires</a:t>
            </a:r>
            <a:r>
              <a:rPr dirty="0" sz="2400" spc="-94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the</a:t>
            </a:r>
            <a:r>
              <a:rPr dirty="0" sz="2400" spc="-47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user</a:t>
            </a:r>
            <a:r>
              <a:rPr dirty="0" sz="2400" spc="-46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to</a:t>
            </a:r>
            <a:r>
              <a:rPr dirty="0" sz="2400" spc="-8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actively</a:t>
            </a:r>
            <a:r>
              <a:rPr dirty="0" sz="2400" spc="-8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scan</a:t>
            </a:r>
            <a:r>
              <a:rPr dirty="0" sz="2400" spc="-75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the</a:t>
            </a:r>
            <a:r>
              <a:rPr dirty="0" sz="2400" spc="-47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small</a:t>
            </a:r>
            <a:r>
              <a:rPr dirty="0" sz="2400" spc="-6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area</a:t>
            </a:r>
          </a:p>
          <a:p>
            <a:pPr marL="285750" marR="0">
              <a:lnSpc>
                <a:spcPts val="2400"/>
              </a:lnSpc>
              <a:spcBef>
                <a:spcPts val="2061"/>
              </a:spcBef>
              <a:spcAft>
                <a:spcPts val="0"/>
              </a:spcAft>
            </a:pP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ahead</a:t>
            </a:r>
            <a:r>
              <a:rPr dirty="0" sz="2400" spc="-4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of</a:t>
            </a:r>
            <a:r>
              <a:rPr dirty="0" sz="2400" spc="-5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them.</a:t>
            </a:r>
            <a:r>
              <a:rPr dirty="0" sz="2400" spc="-55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They</a:t>
            </a:r>
            <a:r>
              <a:rPr dirty="0" sz="2400" spc="-54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have</a:t>
            </a:r>
            <a:r>
              <a:rPr dirty="0" sz="2400" spc="-105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to</a:t>
            </a:r>
            <a:r>
              <a:rPr dirty="0" sz="2400" spc="-8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touch</a:t>
            </a:r>
            <a:r>
              <a:rPr dirty="0" sz="2400" spc="-77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everything</a:t>
            </a:r>
            <a:r>
              <a:rPr dirty="0" sz="2400" spc="-4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using</a:t>
            </a:r>
            <a:r>
              <a:rPr dirty="0" sz="2400" spc="-56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the</a:t>
            </a:r>
            <a:r>
              <a:rPr dirty="0" sz="2400" spc="-47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cane</a:t>
            </a:r>
            <a:r>
              <a:rPr dirty="0" sz="2400" spc="-67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to</a:t>
            </a:r>
            <a:r>
              <a:rPr dirty="0" sz="2400" spc="-8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get</a:t>
            </a:r>
            <a:r>
              <a:rPr dirty="0" sz="2400" spc="-87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an</a:t>
            </a:r>
            <a:r>
              <a:rPr dirty="0" sz="2400" spc="-56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idea</a:t>
            </a:r>
          </a:p>
          <a:p>
            <a:pPr marL="285750" marR="0">
              <a:lnSpc>
                <a:spcPts val="2400"/>
              </a:lnSpc>
              <a:spcBef>
                <a:spcPts val="1900"/>
              </a:spcBef>
              <a:spcAft>
                <a:spcPts val="0"/>
              </a:spcAft>
            </a:pP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about</a:t>
            </a:r>
            <a:r>
              <a:rPr dirty="0" sz="2400" spc="-57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them.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929639" y="4689681"/>
            <a:ext cx="7733589" cy="3959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450">
                <a:solidFill>
                  <a:srgbClr val="000000"/>
                </a:solidFill>
                <a:latin typeface="VBJCCD+UVNUMW+ArialMT"/>
                <a:cs typeface="VBJCCD+UVNUMW+ArialMT"/>
              </a:rPr>
              <a:t>•</a:t>
            </a:r>
            <a:r>
              <a:rPr dirty="0" sz="2450" spc="784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Detecting</a:t>
            </a:r>
            <a:r>
              <a:rPr dirty="0" sz="2400" spc="-10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potholes</a:t>
            </a:r>
            <a:r>
              <a:rPr dirty="0" sz="2400" spc="-5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using</a:t>
            </a:r>
            <a:r>
              <a:rPr dirty="0" sz="2400" spc="-56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a</a:t>
            </a:r>
            <a:r>
              <a:rPr dirty="0" sz="2400" spc="-56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cane</a:t>
            </a:r>
            <a:r>
              <a:rPr dirty="0" sz="2400" spc="-67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also</a:t>
            </a:r>
            <a:r>
              <a:rPr dirty="0" sz="2400" spc="-6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not</a:t>
            </a:r>
            <a:r>
              <a:rPr dirty="0" sz="2400" spc="-6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a</a:t>
            </a:r>
            <a:r>
              <a:rPr dirty="0" sz="2400" spc="-56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convenient</a:t>
            </a:r>
            <a:r>
              <a:rPr dirty="0" sz="2400" spc="-14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task.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052100" y="5920842"/>
            <a:ext cx="7800987" cy="3429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SMART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NAVIGATION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TOOL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FOR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VISUALLY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IMPAIRED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PEOPLE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1106784" y="6480389"/>
            <a:ext cx="306883" cy="1905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898989"/>
                </a:solidFill>
                <a:latin typeface="Calibri"/>
                <a:cs typeface="Calibri"/>
              </a:rPr>
              <a:t>59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213358" y="6516217"/>
            <a:ext cx="384125" cy="266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62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2758437" y="6516217"/>
            <a:ext cx="4162983" cy="266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IT19042152</a:t>
            </a:r>
            <a:r>
              <a:rPr dirty="0" sz="1800" spc="425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|</a:t>
            </a:r>
            <a:r>
              <a:rPr dirty="0" sz="1800" spc="79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W</a:t>
            </a: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A</a:t>
            </a: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Madushan</a:t>
            </a: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|</a:t>
            </a:r>
            <a:r>
              <a:rPr dirty="0" sz="1800" spc="-46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2022-227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3406140" y="101173"/>
            <a:ext cx="4445606" cy="45499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282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 b="1">
                <a:solidFill>
                  <a:srgbClr val="92224a"/>
                </a:solidFill>
                <a:latin typeface="Cambria"/>
                <a:cs typeface="Cambria"/>
              </a:rPr>
              <a:t>System</a:t>
            </a:r>
            <a:r>
              <a:rPr dirty="0" sz="2800" b="1">
                <a:solidFill>
                  <a:srgbClr val="92224a"/>
                </a:solidFill>
                <a:latin typeface="Cambria"/>
                <a:cs typeface="Cambria"/>
              </a:rPr>
              <a:t> </a:t>
            </a:r>
            <a:r>
              <a:rPr dirty="0" sz="2800" b="1">
                <a:solidFill>
                  <a:srgbClr val="92224a"/>
                </a:solidFill>
                <a:latin typeface="Cambria"/>
                <a:cs typeface="Cambria"/>
              </a:rPr>
              <a:t>Overview</a:t>
            </a:r>
            <a:r>
              <a:rPr dirty="0" sz="2800" b="1">
                <a:solidFill>
                  <a:srgbClr val="92224a"/>
                </a:solidFill>
                <a:latin typeface="Cambria"/>
                <a:cs typeface="Cambria"/>
              </a:rPr>
              <a:t> </a:t>
            </a:r>
            <a:r>
              <a:rPr dirty="0" sz="2800" b="1">
                <a:solidFill>
                  <a:srgbClr val="92224a"/>
                </a:solidFill>
                <a:latin typeface="Cambria"/>
                <a:cs typeface="Cambria"/>
              </a:rPr>
              <a:t>Diagram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754898" y="5890362"/>
            <a:ext cx="2801627" cy="3429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SMART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NAVIGATION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13358" y="6516217"/>
            <a:ext cx="384125" cy="266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06</a:t>
            </a:r>
          </a:p>
        </p:txBody>
      </p:sp>
    </p:spTree>
  </p:cSld>
  <p:clrMapOvr>
    <a:masterClrMapping/>
  </p:clrMapOvr>
</p:sld>
</file>

<file path=ppt/slides/slide60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3691370" y="695080"/>
            <a:ext cx="4289056" cy="60394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455"/>
              </a:lnSpc>
              <a:spcBef>
                <a:spcPts val="0"/>
              </a:spcBef>
              <a:spcAft>
                <a:spcPts val="0"/>
              </a:spcAft>
            </a:pPr>
            <a:r>
              <a:rPr dirty="0" sz="4800">
                <a:solidFill>
                  <a:srgbClr val="000000"/>
                </a:solidFill>
                <a:latin typeface="RLBKGU+TKVWID+Calibri-Light,Bold"/>
                <a:cs typeface="RLBKGU+TKVWID+Calibri-Light,Bold"/>
              </a:rPr>
              <a:t>MAIN</a:t>
            </a:r>
            <a:r>
              <a:rPr dirty="0" sz="4800" spc="-223">
                <a:solidFill>
                  <a:srgbClr val="000000"/>
                </a:solidFill>
                <a:latin typeface="RLBKGU+TKVWID+Calibri-Light,Bold"/>
                <a:cs typeface="RLBKGU+TKVWID+Calibri-Light,Bold"/>
              </a:rPr>
              <a:t> </a:t>
            </a:r>
            <a:r>
              <a:rPr dirty="0" sz="4800">
                <a:solidFill>
                  <a:srgbClr val="000000"/>
                </a:solidFill>
                <a:latin typeface="RLBKGU+TKVWID+Calibri-Light,Bold"/>
                <a:cs typeface="RLBKGU+TKVWID+Calibri-Light,Bold"/>
              </a:rPr>
              <a:t>OBJECTIVE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27688" y="2051075"/>
            <a:ext cx="10416521" cy="16764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000000"/>
                </a:solidFill>
                <a:latin typeface="Calibri"/>
                <a:cs typeface="Calibri"/>
              </a:rPr>
              <a:t>Recognize</a:t>
            </a:r>
            <a:r>
              <a:rPr dirty="0" sz="2800" spc="-206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800">
                <a:solidFill>
                  <a:srgbClr val="000000"/>
                </a:solidFill>
                <a:latin typeface="Calibri"/>
                <a:cs typeface="Calibri"/>
              </a:rPr>
              <a:t>obstacles</a:t>
            </a:r>
            <a:r>
              <a:rPr dirty="0" sz="2800" spc="-13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800">
                <a:solidFill>
                  <a:srgbClr val="000000"/>
                </a:solidFill>
                <a:latin typeface="Calibri"/>
                <a:cs typeface="Calibri"/>
              </a:rPr>
              <a:t>,walking</a:t>
            </a:r>
            <a:r>
              <a:rPr dirty="0" sz="2800" spc="-10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800">
                <a:solidFill>
                  <a:srgbClr val="000000"/>
                </a:solidFill>
                <a:latin typeface="Calibri"/>
                <a:cs typeface="Calibri"/>
              </a:rPr>
              <a:t>surface</a:t>
            </a:r>
            <a:r>
              <a:rPr dirty="0" sz="2800" spc="-117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800">
                <a:solidFill>
                  <a:srgbClr val="000000"/>
                </a:solidFill>
                <a:latin typeface="Calibri"/>
                <a:cs typeface="Calibri"/>
              </a:rPr>
              <a:t>and</a:t>
            </a:r>
            <a:r>
              <a:rPr dirty="0" sz="2800" spc="-62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800">
                <a:solidFill>
                  <a:srgbClr val="000000"/>
                </a:solidFill>
                <a:latin typeface="Calibri"/>
                <a:cs typeface="Calibri"/>
              </a:rPr>
              <a:t>pothole</a:t>
            </a:r>
            <a:r>
              <a:rPr dirty="0" sz="2800" spc="-6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800">
                <a:solidFill>
                  <a:srgbClr val="000000"/>
                </a:solidFill>
                <a:latin typeface="Calibri"/>
                <a:cs typeface="Calibri"/>
              </a:rPr>
              <a:t>using</a:t>
            </a:r>
            <a:r>
              <a:rPr dirty="0" sz="2800" spc="-6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800">
                <a:solidFill>
                  <a:srgbClr val="000000"/>
                </a:solidFill>
                <a:latin typeface="Calibri"/>
                <a:cs typeface="Calibri"/>
              </a:rPr>
              <a:t>the</a:t>
            </a:r>
            <a:r>
              <a:rPr dirty="0" sz="2800" spc="-62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800">
                <a:solidFill>
                  <a:srgbClr val="000000"/>
                </a:solidFill>
                <a:latin typeface="Calibri"/>
                <a:cs typeface="Calibri"/>
              </a:rPr>
              <a:t>camera</a:t>
            </a:r>
            <a:r>
              <a:rPr dirty="0" sz="2800" spc="-147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800">
                <a:solidFill>
                  <a:srgbClr val="000000"/>
                </a:solidFill>
                <a:latin typeface="Calibri"/>
                <a:cs typeface="Calibri"/>
              </a:rPr>
              <a:t>and</a:t>
            </a:r>
          </a:p>
          <a:p>
            <a:pPr marL="397320" marR="0">
              <a:lnSpc>
                <a:spcPts val="2800"/>
              </a:lnSpc>
              <a:spcBef>
                <a:spcPts val="2200"/>
              </a:spcBef>
              <a:spcAft>
                <a:spcPts val="0"/>
              </a:spcAft>
            </a:pPr>
            <a:r>
              <a:rPr dirty="0" sz="2800">
                <a:solidFill>
                  <a:srgbClr val="000000"/>
                </a:solidFill>
                <a:latin typeface="Calibri"/>
                <a:cs typeface="Calibri"/>
              </a:rPr>
              <a:t>smart</a:t>
            </a:r>
            <a:r>
              <a:rPr dirty="0" sz="2800" spc="-62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800">
                <a:solidFill>
                  <a:srgbClr val="000000"/>
                </a:solidFill>
                <a:latin typeface="Calibri"/>
                <a:cs typeface="Calibri"/>
              </a:rPr>
              <a:t>cane</a:t>
            </a:r>
            <a:r>
              <a:rPr dirty="0" sz="2800" spc="-88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800">
                <a:solidFill>
                  <a:srgbClr val="000000"/>
                </a:solidFill>
                <a:latin typeface="Calibri"/>
                <a:cs typeface="Calibri"/>
              </a:rPr>
              <a:t>to</a:t>
            </a:r>
            <a:r>
              <a:rPr dirty="0" sz="2800" spc="-87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800">
                <a:solidFill>
                  <a:srgbClr val="000000"/>
                </a:solidFill>
                <a:latin typeface="Calibri"/>
                <a:cs typeface="Calibri"/>
              </a:rPr>
              <a:t>provide</a:t>
            </a:r>
            <a:r>
              <a:rPr dirty="0" sz="2800" spc="-12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800">
                <a:solidFill>
                  <a:srgbClr val="000000"/>
                </a:solidFill>
                <a:latin typeface="Calibri"/>
                <a:cs typeface="Calibri"/>
              </a:rPr>
              <a:t>appropriate</a:t>
            </a:r>
            <a:r>
              <a:rPr dirty="0" sz="2800" spc="-166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800">
                <a:solidFill>
                  <a:srgbClr val="000000"/>
                </a:solidFill>
                <a:latin typeface="Calibri"/>
                <a:cs typeface="Calibri"/>
              </a:rPr>
              <a:t>information</a:t>
            </a:r>
            <a:r>
              <a:rPr dirty="0" sz="2800" spc="-142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800">
                <a:solidFill>
                  <a:srgbClr val="000000"/>
                </a:solidFill>
                <a:latin typeface="Calibri"/>
                <a:cs typeface="Calibri"/>
              </a:rPr>
              <a:t>through</a:t>
            </a:r>
            <a:r>
              <a:rPr dirty="0" sz="2800" spc="-128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800">
                <a:solidFill>
                  <a:srgbClr val="000000"/>
                </a:solidFill>
                <a:latin typeface="Calibri"/>
                <a:cs typeface="Calibri"/>
              </a:rPr>
              <a:t>audio</a:t>
            </a:r>
            <a:r>
              <a:rPr dirty="0" sz="2800" spc="-64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800">
                <a:solidFill>
                  <a:srgbClr val="000000"/>
                </a:solidFill>
                <a:latin typeface="Calibri"/>
                <a:cs typeface="Calibri"/>
              </a:rPr>
              <a:t>and</a:t>
            </a:r>
          </a:p>
          <a:p>
            <a:pPr marL="3312852" marR="0">
              <a:lnSpc>
                <a:spcPts val="2800"/>
              </a:lnSpc>
              <a:spcBef>
                <a:spcPts val="2300"/>
              </a:spcBef>
              <a:spcAft>
                <a:spcPts val="0"/>
              </a:spcAft>
            </a:pPr>
            <a:r>
              <a:rPr dirty="0" sz="2800">
                <a:solidFill>
                  <a:srgbClr val="000000"/>
                </a:solidFill>
                <a:latin typeface="Calibri"/>
                <a:cs typeface="Calibri"/>
              </a:rPr>
              <a:t>signal</a:t>
            </a:r>
            <a:r>
              <a:rPr dirty="0" sz="2800" spc="-7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800">
                <a:solidFill>
                  <a:srgbClr val="000000"/>
                </a:solidFill>
                <a:latin typeface="Calibri"/>
                <a:cs typeface="Calibri"/>
              </a:rPr>
              <a:t>for</a:t>
            </a:r>
            <a:r>
              <a:rPr dirty="0" sz="2800" spc="-132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800">
                <a:solidFill>
                  <a:srgbClr val="000000"/>
                </a:solidFill>
                <a:latin typeface="Calibri"/>
                <a:cs typeface="Calibri"/>
              </a:rPr>
              <a:t>safe</a:t>
            </a:r>
            <a:r>
              <a:rPr dirty="0" sz="2800" spc="-162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800">
                <a:solidFill>
                  <a:srgbClr val="000000"/>
                </a:solidFill>
                <a:latin typeface="Calibri"/>
                <a:cs typeface="Calibri"/>
              </a:rPr>
              <a:t>navigation.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052100" y="5920842"/>
            <a:ext cx="7800987" cy="3429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SMART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NAVIGATION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TOOL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FOR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VISUALLY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IMPAIRED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PEOPLE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1106784" y="6480389"/>
            <a:ext cx="306883" cy="1905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898989"/>
                </a:solidFill>
                <a:latin typeface="Calibri"/>
                <a:cs typeface="Calibri"/>
              </a:rPr>
              <a:t>60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13358" y="6516217"/>
            <a:ext cx="384125" cy="266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64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2758437" y="6516217"/>
            <a:ext cx="4162983" cy="266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IT19042152</a:t>
            </a:r>
            <a:r>
              <a:rPr dirty="0" sz="1800" spc="425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|</a:t>
            </a:r>
            <a:r>
              <a:rPr dirty="0" sz="1800" spc="79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W</a:t>
            </a: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A</a:t>
            </a: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Madushan</a:t>
            </a: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|</a:t>
            </a:r>
            <a:r>
              <a:rPr dirty="0" sz="1800" spc="-46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2022-227</a:t>
            </a:r>
          </a:p>
        </p:txBody>
      </p:sp>
    </p:spTree>
  </p:cSld>
  <p:clrMapOvr>
    <a:masterClrMapping/>
  </p:clrMapOvr>
</p:sld>
</file>

<file path=ppt/slides/slide61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323537" y="700192"/>
            <a:ext cx="9248051" cy="5567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084"/>
              </a:lnSpc>
              <a:spcBef>
                <a:spcPts val="0"/>
              </a:spcBef>
              <a:spcAft>
                <a:spcPts val="0"/>
              </a:spcAft>
            </a:pPr>
            <a:r>
              <a:rPr dirty="0" sz="4400">
                <a:solidFill>
                  <a:srgbClr val="000000"/>
                </a:solidFill>
                <a:latin typeface="RLBKGU+TKVWID+Calibri-Light,Bold"/>
                <a:cs typeface="RLBKGU+TKVWID+Calibri-Light,Bold"/>
              </a:rPr>
              <a:t>MAIN</a:t>
            </a:r>
            <a:r>
              <a:rPr dirty="0" sz="4400" spc="-199">
                <a:solidFill>
                  <a:srgbClr val="000000"/>
                </a:solidFill>
                <a:latin typeface="RLBKGU+TKVWID+Calibri-Light,Bold"/>
                <a:cs typeface="RLBKGU+TKVWID+Calibri-Light,Bold"/>
              </a:rPr>
              <a:t> </a:t>
            </a:r>
            <a:r>
              <a:rPr dirty="0" sz="4400">
                <a:solidFill>
                  <a:srgbClr val="000000"/>
                </a:solidFill>
                <a:latin typeface="RLBKGU+TKVWID+Calibri-Light,Bold"/>
                <a:cs typeface="RLBKGU+TKVWID+Calibri-Light,Bold"/>
              </a:rPr>
              <a:t>OBJECTIVE</a:t>
            </a:r>
            <a:r>
              <a:rPr dirty="0" sz="4400" spc="-210">
                <a:solidFill>
                  <a:srgbClr val="000000"/>
                </a:solidFill>
                <a:latin typeface="RLBKGU+TKVWID+Calibri-Light,Bold"/>
                <a:cs typeface="RLBKGU+TKVWID+Calibri-Light,Bold"/>
              </a:rPr>
              <a:t> </a:t>
            </a:r>
            <a:r>
              <a:rPr dirty="0" sz="4400">
                <a:solidFill>
                  <a:srgbClr val="000000"/>
                </a:solidFill>
                <a:latin typeface="RLBKGU+TKVWID+Calibri-Light,Bold"/>
                <a:cs typeface="RLBKGU+TKVWID+Calibri-Light,Bold"/>
              </a:rPr>
              <a:t>&amp;</a:t>
            </a:r>
            <a:r>
              <a:rPr dirty="0" sz="4400" spc="-206">
                <a:solidFill>
                  <a:srgbClr val="000000"/>
                </a:solidFill>
                <a:latin typeface="RLBKGU+TKVWID+Calibri-Light,Bold"/>
                <a:cs typeface="RLBKGU+TKVWID+Calibri-Light,Bold"/>
              </a:rPr>
              <a:t> </a:t>
            </a:r>
            <a:r>
              <a:rPr dirty="0" sz="4400">
                <a:solidFill>
                  <a:srgbClr val="000000"/>
                </a:solidFill>
                <a:latin typeface="RLBKGU+TKVWID+Calibri-Light,Bold"/>
                <a:cs typeface="RLBKGU+TKVWID+Calibri-Light,Bold"/>
              </a:rPr>
              <a:t>SPECIFIC</a:t>
            </a:r>
            <a:r>
              <a:rPr dirty="0" sz="4400" spc="-194">
                <a:solidFill>
                  <a:srgbClr val="000000"/>
                </a:solidFill>
                <a:latin typeface="RLBKGU+TKVWID+Calibri-Light,Bold"/>
                <a:cs typeface="RLBKGU+TKVWID+Calibri-Light,Bold"/>
              </a:rPr>
              <a:t> </a:t>
            </a:r>
            <a:r>
              <a:rPr dirty="0" sz="4400">
                <a:solidFill>
                  <a:srgbClr val="000000"/>
                </a:solidFill>
                <a:latin typeface="RLBKGU+TKVWID+Calibri-Light,Bold"/>
                <a:cs typeface="RLBKGU+TKVWID+Calibri-Light,Bold"/>
              </a:rPr>
              <a:t>OBJECTIVES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259840" y="1973000"/>
            <a:ext cx="6499790" cy="94677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450">
                <a:solidFill>
                  <a:srgbClr val="000000"/>
                </a:solidFill>
                <a:latin typeface="VBJCCD+UVNUMW+ArialMT"/>
                <a:cs typeface="VBJCCD+UVNUMW+ArialMT"/>
              </a:rPr>
              <a:t>•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Detect</a:t>
            </a:r>
            <a:r>
              <a:rPr dirty="0" sz="2400" spc="-87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obstacles</a:t>
            </a:r>
            <a:r>
              <a:rPr dirty="0" sz="2400" spc="-119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in</a:t>
            </a:r>
            <a:r>
              <a:rPr dirty="0" sz="2400" spc="-52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user</a:t>
            </a:r>
            <a:r>
              <a:rPr dirty="0" sz="2400" spc="-46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path</a:t>
            </a:r>
            <a:r>
              <a:rPr dirty="0" sz="2400" spc="-74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–</a:t>
            </a:r>
            <a:r>
              <a:rPr dirty="0" sz="2400" spc="-17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000000"/>
                </a:solidFill>
                <a:latin typeface="Calibri"/>
                <a:cs typeface="Calibri"/>
              </a:rPr>
              <a:t>Smart</a:t>
            </a:r>
            <a:r>
              <a:rPr dirty="0" sz="2400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000000"/>
                </a:solidFill>
                <a:latin typeface="Calibri"/>
                <a:cs typeface="Calibri"/>
              </a:rPr>
              <a:t>Cane</a:t>
            </a:r>
            <a:r>
              <a:rPr dirty="0" sz="2400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000000"/>
                </a:solidFill>
                <a:latin typeface="Calibri"/>
                <a:cs typeface="Calibri"/>
              </a:rPr>
              <a:t>plugin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.</a:t>
            </a:r>
          </a:p>
          <a:p>
            <a:pPr marL="0" marR="0">
              <a:lnSpc>
                <a:spcPts val="2400"/>
              </a:lnSpc>
              <a:spcBef>
                <a:spcPts val="1519"/>
              </a:spcBef>
              <a:spcAft>
                <a:spcPts val="0"/>
              </a:spcAft>
            </a:pPr>
            <a:r>
              <a:rPr dirty="0" sz="2450">
                <a:solidFill>
                  <a:srgbClr val="000000"/>
                </a:solidFill>
                <a:latin typeface="VBJCCD+UVNUMW+ArialMT"/>
                <a:cs typeface="VBJCCD+UVNUMW+ArialMT"/>
              </a:rPr>
              <a:t>•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Detect</a:t>
            </a:r>
            <a:r>
              <a:rPr dirty="0" sz="2400" spc="-87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walking</a:t>
            </a:r>
            <a:r>
              <a:rPr dirty="0" sz="2400" spc="-87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surface</a:t>
            </a:r>
            <a:r>
              <a:rPr dirty="0" sz="2400" spc="-87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–</a:t>
            </a:r>
            <a:r>
              <a:rPr dirty="0" sz="2400" spc="-155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000000"/>
                </a:solidFill>
                <a:latin typeface="Calibri"/>
                <a:cs typeface="Calibri"/>
              </a:rPr>
              <a:t>Smart</a:t>
            </a:r>
            <a:r>
              <a:rPr dirty="0" sz="2400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000000"/>
                </a:solidFill>
                <a:latin typeface="Calibri"/>
                <a:cs typeface="Calibri"/>
              </a:rPr>
              <a:t>Glass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.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259840" y="3070281"/>
            <a:ext cx="9442612" cy="203567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450">
                <a:solidFill>
                  <a:srgbClr val="000000"/>
                </a:solidFill>
                <a:latin typeface="VBJCCD+UVNUMW+ArialMT"/>
                <a:cs typeface="VBJCCD+UVNUMW+ArialMT"/>
              </a:rPr>
              <a:t>•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Design</a:t>
            </a:r>
            <a:r>
              <a:rPr dirty="0" sz="2400" spc="-5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and</a:t>
            </a:r>
            <a:r>
              <a:rPr dirty="0" sz="2400" spc="-5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train</a:t>
            </a:r>
            <a:r>
              <a:rPr dirty="0" sz="2400" spc="-1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a</a:t>
            </a:r>
            <a:r>
              <a:rPr dirty="0" sz="2400" spc="-56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models</a:t>
            </a:r>
            <a:r>
              <a:rPr dirty="0" sz="2400" spc="-5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to</a:t>
            </a:r>
            <a:r>
              <a:rPr dirty="0" sz="2400" spc="-8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identify</a:t>
            </a:r>
            <a:r>
              <a:rPr dirty="0" sz="2400" spc="-66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pothole</a:t>
            </a:r>
            <a:r>
              <a:rPr dirty="0" sz="2400" spc="-5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according</a:t>
            </a:r>
            <a:r>
              <a:rPr dirty="0" sz="2400" spc="-108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to</a:t>
            </a:r>
            <a:r>
              <a:rPr dirty="0" sz="2400" spc="-8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inputs.</a:t>
            </a:r>
          </a:p>
          <a:p>
            <a:pPr marL="0" marR="0">
              <a:lnSpc>
                <a:spcPts val="2400"/>
              </a:lnSpc>
              <a:spcBef>
                <a:spcPts val="1519"/>
              </a:spcBef>
              <a:spcAft>
                <a:spcPts val="0"/>
              </a:spcAft>
            </a:pPr>
            <a:r>
              <a:rPr dirty="0" sz="2450">
                <a:solidFill>
                  <a:srgbClr val="000000"/>
                </a:solidFill>
                <a:latin typeface="VBJCCD+UVNUMW+ArialMT"/>
                <a:cs typeface="VBJCCD+UVNUMW+ArialMT"/>
              </a:rPr>
              <a:t>•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Design</a:t>
            </a:r>
            <a:r>
              <a:rPr dirty="0" sz="2400" spc="-5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and</a:t>
            </a:r>
            <a:r>
              <a:rPr dirty="0" sz="2400" spc="-5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train</a:t>
            </a:r>
            <a:r>
              <a:rPr dirty="0" sz="2400" spc="-1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a</a:t>
            </a:r>
            <a:r>
              <a:rPr dirty="0" sz="2400" spc="-56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models</a:t>
            </a:r>
            <a:r>
              <a:rPr dirty="0" sz="2400" spc="-5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to</a:t>
            </a:r>
            <a:r>
              <a:rPr dirty="0" sz="2400" spc="-8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identify</a:t>
            </a:r>
            <a:r>
              <a:rPr dirty="0" sz="2400" spc="-66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surface</a:t>
            </a:r>
            <a:r>
              <a:rPr dirty="0" sz="2400" spc="-87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behavior</a:t>
            </a:r>
            <a:r>
              <a:rPr dirty="0" sz="2400" spc="-79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according</a:t>
            </a:r>
            <a:r>
              <a:rPr dirty="0" sz="2400" spc="-108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to</a:t>
            </a:r>
            <a:r>
              <a:rPr dirty="0" sz="2400" spc="-8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inputs.</a:t>
            </a:r>
          </a:p>
          <a:p>
            <a:pPr marL="0" marR="0">
              <a:lnSpc>
                <a:spcPts val="2400"/>
              </a:lnSpc>
              <a:spcBef>
                <a:spcPts val="1419"/>
              </a:spcBef>
              <a:spcAft>
                <a:spcPts val="0"/>
              </a:spcAft>
            </a:pPr>
            <a:r>
              <a:rPr dirty="0" sz="2450">
                <a:solidFill>
                  <a:srgbClr val="000000"/>
                </a:solidFill>
                <a:latin typeface="VBJCCD+UVNUMW+ArialMT"/>
                <a:cs typeface="VBJCCD+UVNUMW+ArialMT"/>
              </a:rPr>
              <a:t>•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Design</a:t>
            </a:r>
            <a:r>
              <a:rPr dirty="0" sz="2400" spc="-5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a</a:t>
            </a:r>
            <a:r>
              <a:rPr dirty="0" sz="2400" spc="-56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smart</a:t>
            </a:r>
            <a:r>
              <a:rPr dirty="0" sz="2400" spc="-62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cane</a:t>
            </a:r>
            <a:r>
              <a:rPr dirty="0" sz="2400" spc="-67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to</a:t>
            </a:r>
            <a:r>
              <a:rPr dirty="0" sz="2400" spc="-8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identify</a:t>
            </a:r>
            <a:r>
              <a:rPr dirty="0" sz="2400" spc="-66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the</a:t>
            </a:r>
            <a:r>
              <a:rPr dirty="0" sz="2400" spc="-47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obstacles(IOT</a:t>
            </a:r>
            <a:r>
              <a:rPr dirty="0" sz="2400" spc="-18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part).</a:t>
            </a:r>
          </a:p>
          <a:p>
            <a:pPr marL="0" marR="0">
              <a:lnSpc>
                <a:spcPts val="2400"/>
              </a:lnSpc>
              <a:spcBef>
                <a:spcPts val="1569"/>
              </a:spcBef>
              <a:spcAft>
                <a:spcPts val="0"/>
              </a:spcAft>
            </a:pPr>
            <a:r>
              <a:rPr dirty="0" sz="2450">
                <a:solidFill>
                  <a:srgbClr val="000000"/>
                </a:solidFill>
                <a:latin typeface="VBJCCD+UVNUMW+ArialMT"/>
                <a:cs typeface="VBJCCD+UVNUMW+ArialMT"/>
              </a:rPr>
              <a:t>•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Impalement</a:t>
            </a:r>
            <a:r>
              <a:rPr dirty="0" sz="2400" spc="-69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a</a:t>
            </a:r>
            <a:r>
              <a:rPr dirty="0" sz="2400" spc="-56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vocal</a:t>
            </a:r>
            <a:r>
              <a:rPr dirty="0" sz="2400" spc="-95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instruction</a:t>
            </a:r>
            <a:r>
              <a:rPr dirty="0" sz="2400" spc="-95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system.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052100" y="5920842"/>
            <a:ext cx="7800987" cy="3429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SMART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NAVIGATION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TOOL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FOR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VISUALLY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IMPAIRED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PEOPLE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1106784" y="6480389"/>
            <a:ext cx="306883" cy="1905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898989"/>
                </a:solidFill>
                <a:latin typeface="Calibri"/>
                <a:cs typeface="Calibri"/>
              </a:rPr>
              <a:t>61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213358" y="6516217"/>
            <a:ext cx="384125" cy="266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65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2758437" y="6516217"/>
            <a:ext cx="4162983" cy="266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IT19042152</a:t>
            </a:r>
            <a:r>
              <a:rPr dirty="0" sz="1800" spc="425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|</a:t>
            </a:r>
            <a:r>
              <a:rPr dirty="0" sz="1800" spc="79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W</a:t>
            </a: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A</a:t>
            </a: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Madushan</a:t>
            </a: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|</a:t>
            </a:r>
            <a:r>
              <a:rPr dirty="0" sz="1800" spc="-46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2022-227</a:t>
            </a:r>
          </a:p>
        </p:txBody>
      </p:sp>
    </p:spTree>
  </p:cSld>
  <p:clrMapOvr>
    <a:masterClrMapping/>
  </p:clrMapOvr>
</p:sld>
</file>

<file path=ppt/slides/slide62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619634" y="1599691"/>
            <a:ext cx="8481240" cy="7454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5569"/>
              </a:lnSpc>
              <a:spcBef>
                <a:spcPts val="0"/>
              </a:spcBef>
              <a:spcAft>
                <a:spcPts val="0"/>
              </a:spcAft>
            </a:pPr>
            <a:r>
              <a:rPr dirty="0" sz="6000">
                <a:solidFill>
                  <a:srgbClr val="000000"/>
                </a:solidFill>
                <a:latin typeface="RLBKGU+TKVWID+Calibri-Light,Bold"/>
                <a:cs typeface="RLBKGU+TKVWID+Calibri-Light,Bold"/>
              </a:rPr>
              <a:t>RESEARCH</a:t>
            </a:r>
            <a:r>
              <a:rPr dirty="0" sz="6000" spc="-267">
                <a:solidFill>
                  <a:srgbClr val="000000"/>
                </a:solidFill>
                <a:latin typeface="RLBKGU+TKVWID+Calibri-Light,Bold"/>
                <a:cs typeface="RLBKGU+TKVWID+Calibri-Light,Bold"/>
              </a:rPr>
              <a:t> </a:t>
            </a:r>
            <a:r>
              <a:rPr dirty="0" sz="6000">
                <a:solidFill>
                  <a:srgbClr val="000000"/>
                </a:solidFill>
                <a:latin typeface="RLBKGU+TKVWID+Calibri-Light,Bold"/>
                <a:cs typeface="RLBKGU+TKVWID+Calibri-Light,Bold"/>
              </a:rPr>
              <a:t>METHODOLOGY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052100" y="5920842"/>
            <a:ext cx="7800987" cy="3429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SMART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NAVIGATION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TOOL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FOR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VISUALLY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IMPAIRED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PEOPLE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106784" y="6480389"/>
            <a:ext cx="306883" cy="1905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898989"/>
                </a:solidFill>
                <a:latin typeface="Calibri"/>
                <a:cs typeface="Calibri"/>
              </a:rPr>
              <a:t>62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13358" y="6516217"/>
            <a:ext cx="384125" cy="266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66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758437" y="6516217"/>
            <a:ext cx="4162983" cy="266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IT19042152</a:t>
            </a:r>
            <a:r>
              <a:rPr dirty="0" sz="1800" spc="425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|</a:t>
            </a:r>
            <a:r>
              <a:rPr dirty="0" sz="1800" spc="79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W</a:t>
            </a: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A</a:t>
            </a: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Madushan</a:t>
            </a: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|</a:t>
            </a:r>
            <a:r>
              <a:rPr dirty="0" sz="1800" spc="-46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2022-227</a:t>
            </a:r>
          </a:p>
        </p:txBody>
      </p:sp>
    </p:spTree>
  </p:cSld>
  <p:clrMapOvr>
    <a:masterClrMapping/>
  </p:clrMapOvr>
</p:sld>
</file>

<file path=ppt/slides/slide63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558799" y="435436"/>
            <a:ext cx="3107620" cy="46248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341"/>
              </a:lnSpc>
              <a:spcBef>
                <a:spcPts val="0"/>
              </a:spcBef>
              <a:spcAft>
                <a:spcPts val="0"/>
              </a:spcAft>
            </a:pPr>
            <a:r>
              <a:rPr dirty="0" sz="3600">
                <a:solidFill>
                  <a:srgbClr val="000000"/>
                </a:solidFill>
                <a:latin typeface="RLBKGU+TKVWID+Calibri-Light,Bold"/>
                <a:cs typeface="RLBKGU+TKVWID+Calibri-Light,Bold"/>
              </a:rPr>
              <a:t>System</a:t>
            </a:r>
            <a:r>
              <a:rPr dirty="0" sz="3600" spc="-164">
                <a:solidFill>
                  <a:srgbClr val="000000"/>
                </a:solidFill>
                <a:latin typeface="RLBKGU+TKVWID+Calibri-Light,Bold"/>
                <a:cs typeface="RLBKGU+TKVWID+Calibri-Light,Bold"/>
              </a:rPr>
              <a:t> </a:t>
            </a:r>
            <a:r>
              <a:rPr dirty="0" sz="3600">
                <a:solidFill>
                  <a:srgbClr val="000000"/>
                </a:solidFill>
                <a:latin typeface="RLBKGU+TKVWID+Calibri-Light,Bold"/>
                <a:cs typeface="RLBKGU+TKVWID+Calibri-Light,Bold"/>
              </a:rPr>
              <a:t>Diagram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052100" y="5920842"/>
            <a:ext cx="7800987" cy="3429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SMART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NAVIGATION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TOOL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FOR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VISUALLY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IMPAIRED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PEOPLE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106784" y="6480389"/>
            <a:ext cx="306883" cy="1905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898989"/>
                </a:solidFill>
                <a:latin typeface="Calibri"/>
                <a:cs typeface="Calibri"/>
              </a:rPr>
              <a:t>63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13358" y="6516217"/>
            <a:ext cx="384125" cy="266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67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758437" y="6516217"/>
            <a:ext cx="4162983" cy="266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IT19042152</a:t>
            </a:r>
            <a:r>
              <a:rPr dirty="0" sz="1800" spc="425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|</a:t>
            </a:r>
            <a:r>
              <a:rPr dirty="0" sz="1800" spc="79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W</a:t>
            </a: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A</a:t>
            </a: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Madushan</a:t>
            </a: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|</a:t>
            </a:r>
            <a:r>
              <a:rPr dirty="0" sz="1800" spc="-46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2022-227</a:t>
            </a:r>
          </a:p>
        </p:txBody>
      </p:sp>
    </p:spTree>
  </p:cSld>
  <p:clrMapOvr>
    <a:masterClrMapping/>
  </p:clrMapOvr>
</p:sld>
</file>

<file path=ppt/slides/slide64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29640" y="823263"/>
            <a:ext cx="3134022" cy="46248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341"/>
              </a:lnSpc>
              <a:spcBef>
                <a:spcPts val="0"/>
              </a:spcBef>
              <a:spcAft>
                <a:spcPts val="0"/>
              </a:spcAft>
            </a:pPr>
            <a:r>
              <a:rPr dirty="0" sz="3600">
                <a:solidFill>
                  <a:srgbClr val="000000"/>
                </a:solidFill>
                <a:latin typeface="RLBKGU+TKVWID+Calibri-Light,Bold"/>
                <a:cs typeface="RLBKGU+TKVWID+Calibri-Light,Bold"/>
              </a:rPr>
              <a:t>METHODOLOGY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257272" y="1917230"/>
            <a:ext cx="1248630" cy="266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Component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7071722" y="4099084"/>
            <a:ext cx="1831742" cy="812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Pothole</a:t>
            </a:r>
            <a:r>
              <a:rPr dirty="0" sz="1800" spc="-7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Detection</a:t>
            </a:r>
          </a:p>
          <a:p>
            <a:pPr marL="291745" marR="0">
              <a:lnSpc>
                <a:spcPts val="1800"/>
              </a:lnSpc>
              <a:spcBef>
                <a:spcPts val="40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dirty="0" sz="1800" spc="-33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Surface</a:t>
            </a:r>
          </a:p>
          <a:p>
            <a:pPr marL="385060" marR="0">
              <a:lnSpc>
                <a:spcPts val="1800"/>
              </a:lnSpc>
              <a:spcBef>
                <a:spcPts val="30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Detection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819809" y="4236245"/>
            <a:ext cx="1913558" cy="5461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Smart</a:t>
            </a:r>
            <a:r>
              <a:rPr dirty="0" sz="1800" spc="-46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cane</a:t>
            </a:r>
            <a:r>
              <a:rPr dirty="0" sz="1800" spc="-44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(detect</a:t>
            </a:r>
          </a:p>
          <a:p>
            <a:pPr marL="414783" marR="0">
              <a:lnSpc>
                <a:spcPts val="1800"/>
              </a:lnSpc>
              <a:spcBef>
                <a:spcPts val="40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obstacles)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052100" y="5920842"/>
            <a:ext cx="7800987" cy="3429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SMART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NAVIGATION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TOOL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FOR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VISUALLY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IMPAIRED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PEOPLE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1106784" y="6480389"/>
            <a:ext cx="306883" cy="1905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898989"/>
                </a:solidFill>
                <a:latin typeface="Calibri"/>
                <a:cs typeface="Calibri"/>
              </a:rPr>
              <a:t>64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213358" y="6516217"/>
            <a:ext cx="384125" cy="266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68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2758437" y="6516217"/>
            <a:ext cx="4162983" cy="266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IT19042152</a:t>
            </a:r>
            <a:r>
              <a:rPr dirty="0" sz="1800" spc="425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|</a:t>
            </a:r>
            <a:r>
              <a:rPr dirty="0" sz="1800" spc="79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W</a:t>
            </a: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A</a:t>
            </a: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Madushan</a:t>
            </a: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|</a:t>
            </a:r>
            <a:r>
              <a:rPr dirty="0" sz="1800" spc="-46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2022-227</a:t>
            </a:r>
          </a:p>
        </p:txBody>
      </p:sp>
    </p:spTree>
  </p:cSld>
  <p:clrMapOvr>
    <a:masterClrMapping/>
  </p:clrMapOvr>
</p:sld>
</file>

<file path=ppt/slides/slide65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5899693" y="3567869"/>
            <a:ext cx="4191712" cy="7454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5569"/>
              </a:lnSpc>
              <a:spcBef>
                <a:spcPts val="0"/>
              </a:spcBef>
              <a:spcAft>
                <a:spcPts val="0"/>
              </a:spcAft>
            </a:pPr>
            <a:r>
              <a:rPr dirty="0" sz="6000">
                <a:solidFill>
                  <a:srgbClr val="000000"/>
                </a:solidFill>
                <a:latin typeface="RLBKGU+TKVWID+Calibri-Light,Bold"/>
                <a:cs typeface="RLBKGU+TKVWID+Calibri-Light,Bold"/>
              </a:rPr>
              <a:t>SMART</a:t>
            </a:r>
            <a:r>
              <a:rPr dirty="0" sz="6000" spc="-286">
                <a:solidFill>
                  <a:srgbClr val="000000"/>
                </a:solidFill>
                <a:latin typeface="RLBKGU+TKVWID+Calibri-Light,Bold"/>
                <a:cs typeface="RLBKGU+TKVWID+Calibri-Light,Bold"/>
              </a:rPr>
              <a:t> </a:t>
            </a:r>
            <a:r>
              <a:rPr dirty="0" sz="6000">
                <a:solidFill>
                  <a:srgbClr val="000000"/>
                </a:solidFill>
                <a:latin typeface="RLBKGU+TKVWID+Calibri-Light,Bold"/>
                <a:cs typeface="RLBKGU+TKVWID+Calibri-Light,Bold"/>
              </a:rPr>
              <a:t>CANE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052100" y="5920842"/>
            <a:ext cx="7800987" cy="3429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SMART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NAVIGATION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TOOL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FOR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VISUALLY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IMPAIRED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PEOPLE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106784" y="6480389"/>
            <a:ext cx="306883" cy="1905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898989"/>
                </a:solidFill>
                <a:latin typeface="Calibri"/>
                <a:cs typeface="Calibri"/>
              </a:rPr>
              <a:t>65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13358" y="6516217"/>
            <a:ext cx="384125" cy="266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69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758437" y="6516217"/>
            <a:ext cx="4162983" cy="266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IT19042152</a:t>
            </a:r>
            <a:r>
              <a:rPr dirty="0" sz="1800" spc="425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|</a:t>
            </a:r>
            <a:r>
              <a:rPr dirty="0" sz="1800" spc="79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W</a:t>
            </a: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A</a:t>
            </a: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Madushan</a:t>
            </a: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|</a:t>
            </a:r>
            <a:r>
              <a:rPr dirty="0" sz="1800" spc="-46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2022-227</a:t>
            </a:r>
          </a:p>
        </p:txBody>
      </p:sp>
    </p:spTree>
  </p:cSld>
  <p:clrMapOvr>
    <a:masterClrMapping/>
  </p:clrMapOvr>
</p:sld>
</file>

<file path=ppt/slides/slide66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29640" y="777787"/>
            <a:ext cx="6764380" cy="5567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084"/>
              </a:lnSpc>
              <a:spcBef>
                <a:spcPts val="0"/>
              </a:spcBef>
              <a:spcAft>
                <a:spcPts val="0"/>
              </a:spcAft>
            </a:pPr>
            <a:r>
              <a:rPr dirty="0" sz="4400">
                <a:solidFill>
                  <a:srgbClr val="000000"/>
                </a:solidFill>
                <a:latin typeface="RLBKGU+TKVWID+Calibri-Light,Bold"/>
                <a:cs typeface="RLBKGU+TKVWID+Calibri-Light,Bold"/>
              </a:rPr>
              <a:t>Features</a:t>
            </a:r>
            <a:r>
              <a:rPr dirty="0" sz="4400" spc="-180">
                <a:solidFill>
                  <a:srgbClr val="000000"/>
                </a:solidFill>
                <a:latin typeface="RLBKGU+TKVWID+Calibri-Light,Bold"/>
                <a:cs typeface="RLBKGU+TKVWID+Calibri-Light,Bold"/>
              </a:rPr>
              <a:t> </a:t>
            </a:r>
            <a:r>
              <a:rPr dirty="0" sz="4400">
                <a:solidFill>
                  <a:srgbClr val="000000"/>
                </a:solidFill>
                <a:latin typeface="RLBKGU+TKVWID+Calibri-Light,Bold"/>
                <a:cs typeface="RLBKGU+TKVWID+Calibri-Light,Bold"/>
              </a:rPr>
              <a:t>of</a:t>
            </a:r>
            <a:r>
              <a:rPr dirty="0" sz="4400" spc="-199">
                <a:solidFill>
                  <a:srgbClr val="000000"/>
                </a:solidFill>
                <a:latin typeface="RLBKGU+TKVWID+Calibri-Light,Bold"/>
                <a:cs typeface="RLBKGU+TKVWID+Calibri-Light,Bold"/>
              </a:rPr>
              <a:t> </a:t>
            </a:r>
            <a:r>
              <a:rPr dirty="0" sz="4400">
                <a:solidFill>
                  <a:srgbClr val="000000"/>
                </a:solidFill>
                <a:latin typeface="RLBKGU+TKVWID+Calibri-Light,Bold"/>
                <a:cs typeface="RLBKGU+TKVWID+Calibri-Light,Bold"/>
              </a:rPr>
              <a:t>smart</a:t>
            </a:r>
            <a:r>
              <a:rPr dirty="0" sz="4400" spc="-197">
                <a:solidFill>
                  <a:srgbClr val="000000"/>
                </a:solidFill>
                <a:latin typeface="RLBKGU+TKVWID+Calibri-Light,Bold"/>
                <a:cs typeface="RLBKGU+TKVWID+Calibri-Light,Bold"/>
              </a:rPr>
              <a:t> </a:t>
            </a:r>
            <a:r>
              <a:rPr dirty="0" sz="4400">
                <a:solidFill>
                  <a:srgbClr val="000000"/>
                </a:solidFill>
                <a:latin typeface="RLBKGU+TKVWID+Calibri-Light,Bold"/>
                <a:cs typeface="RLBKGU+TKVWID+Calibri-Light,Bold"/>
              </a:rPr>
              <a:t>cane</a:t>
            </a:r>
            <a:r>
              <a:rPr dirty="0" sz="4400" spc="-185">
                <a:solidFill>
                  <a:srgbClr val="000000"/>
                </a:solidFill>
                <a:latin typeface="RLBKGU+TKVWID+Calibri-Light,Bold"/>
                <a:cs typeface="RLBKGU+TKVWID+Calibri-Light,Bold"/>
              </a:rPr>
              <a:t> </a:t>
            </a:r>
            <a:r>
              <a:rPr dirty="0" sz="4400">
                <a:solidFill>
                  <a:srgbClr val="000000"/>
                </a:solidFill>
                <a:latin typeface="RLBKGU+TKVWID+Calibri-Light,Bold"/>
                <a:cs typeface="RLBKGU+TKVWID+Calibri-Light,Bold"/>
              </a:rPr>
              <a:t>plugin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082039" y="1897211"/>
            <a:ext cx="5329796" cy="17076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850">
                <a:solidFill>
                  <a:srgbClr val="000000"/>
                </a:solidFill>
                <a:latin typeface="VBJCCD+UVNUMW+ArialMT"/>
                <a:cs typeface="VBJCCD+UVNUMW+ArialMT"/>
              </a:rPr>
              <a:t>•</a:t>
            </a:r>
            <a:r>
              <a:rPr dirty="0" sz="2850" spc="542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800">
                <a:solidFill>
                  <a:srgbClr val="000000"/>
                </a:solidFill>
                <a:latin typeface="Calibri"/>
                <a:cs typeface="Calibri"/>
              </a:rPr>
              <a:t>2m</a:t>
            </a:r>
            <a:r>
              <a:rPr dirty="0" sz="2800" spc="-56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800">
                <a:solidFill>
                  <a:srgbClr val="000000"/>
                </a:solidFill>
                <a:latin typeface="Calibri"/>
                <a:cs typeface="Calibri"/>
              </a:rPr>
              <a:t>obstacle</a:t>
            </a:r>
            <a:r>
              <a:rPr dirty="0" sz="2800" spc="-139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800">
                <a:solidFill>
                  <a:srgbClr val="000000"/>
                </a:solidFill>
                <a:latin typeface="Calibri"/>
                <a:cs typeface="Calibri"/>
              </a:rPr>
              <a:t>detection</a:t>
            </a:r>
            <a:r>
              <a:rPr dirty="0" sz="2800" spc="-124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800">
                <a:solidFill>
                  <a:srgbClr val="000000"/>
                </a:solidFill>
                <a:latin typeface="Calibri"/>
                <a:cs typeface="Calibri"/>
              </a:rPr>
              <a:t>coverage</a:t>
            </a:r>
          </a:p>
          <a:p>
            <a:pPr marL="0" marR="0">
              <a:lnSpc>
                <a:spcPts val="2800"/>
              </a:lnSpc>
              <a:spcBef>
                <a:spcPts val="1602"/>
              </a:spcBef>
              <a:spcAft>
                <a:spcPts val="0"/>
              </a:spcAft>
            </a:pPr>
            <a:r>
              <a:rPr dirty="0" sz="2850">
                <a:solidFill>
                  <a:srgbClr val="000000"/>
                </a:solidFill>
                <a:latin typeface="VBJCCD+UVNUMW+ArialMT"/>
                <a:cs typeface="VBJCCD+UVNUMW+ArialMT"/>
              </a:rPr>
              <a:t>•</a:t>
            </a:r>
            <a:r>
              <a:rPr dirty="0" sz="2850" spc="542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800">
                <a:solidFill>
                  <a:srgbClr val="000000"/>
                </a:solidFill>
                <a:latin typeface="Calibri"/>
                <a:cs typeface="Calibri"/>
              </a:rPr>
              <a:t>Fast</a:t>
            </a:r>
            <a:r>
              <a:rPr dirty="0" sz="2800" spc="-17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800">
                <a:solidFill>
                  <a:srgbClr val="000000"/>
                </a:solidFill>
                <a:latin typeface="Calibri"/>
                <a:cs typeface="Calibri"/>
              </a:rPr>
              <a:t>response</a:t>
            </a:r>
            <a:r>
              <a:rPr dirty="0" sz="2800" spc="-9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800">
                <a:solidFill>
                  <a:srgbClr val="000000"/>
                </a:solidFill>
                <a:latin typeface="Calibri"/>
                <a:cs typeface="Calibri"/>
              </a:rPr>
              <a:t>time</a:t>
            </a:r>
            <a:r>
              <a:rPr dirty="0" sz="2800" spc="-88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800">
                <a:solidFill>
                  <a:srgbClr val="000000"/>
                </a:solidFill>
                <a:latin typeface="Calibri"/>
                <a:cs typeface="Calibri"/>
              </a:rPr>
              <a:t>(Vibration</a:t>
            </a:r>
            <a:r>
              <a:rPr dirty="0" sz="2800" spc="-167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800">
                <a:solidFill>
                  <a:srgbClr val="000000"/>
                </a:solidFill>
                <a:latin typeface="Calibri"/>
                <a:cs typeface="Calibri"/>
              </a:rPr>
              <a:t>Aler</a:t>
            </a:r>
          </a:p>
          <a:p>
            <a:pPr marL="0" marR="0">
              <a:lnSpc>
                <a:spcPts val="2800"/>
              </a:lnSpc>
              <a:spcBef>
                <a:spcPts val="1702"/>
              </a:spcBef>
              <a:spcAft>
                <a:spcPts val="0"/>
              </a:spcAft>
            </a:pPr>
            <a:r>
              <a:rPr dirty="0" sz="2850">
                <a:solidFill>
                  <a:srgbClr val="000000"/>
                </a:solidFill>
                <a:latin typeface="VBJCCD+UVNUMW+ArialMT"/>
                <a:cs typeface="VBJCCD+UVNUMW+ArialMT"/>
              </a:rPr>
              <a:t>•</a:t>
            </a:r>
            <a:r>
              <a:rPr dirty="0" sz="2850" spc="542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800">
                <a:solidFill>
                  <a:srgbClr val="000000"/>
                </a:solidFill>
                <a:latin typeface="Calibri"/>
                <a:cs typeface="Calibri"/>
              </a:rPr>
              <a:t>Automatic</a:t>
            </a:r>
            <a:r>
              <a:rPr dirty="0" sz="2800" spc="-125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800">
                <a:solidFill>
                  <a:srgbClr val="000000"/>
                </a:solidFill>
                <a:latin typeface="Calibri"/>
                <a:cs typeface="Calibri"/>
              </a:rPr>
              <a:t>lighting</a:t>
            </a:r>
            <a:r>
              <a:rPr dirty="0" sz="2800" spc="-12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800">
                <a:solidFill>
                  <a:srgbClr val="000000"/>
                </a:solidFill>
                <a:latin typeface="Calibri"/>
                <a:cs typeface="Calibri"/>
              </a:rPr>
              <a:t>system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052101" y="5920842"/>
            <a:ext cx="4396834" cy="3429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SMART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NAVIGATION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TOOL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FOR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V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1106784" y="6480389"/>
            <a:ext cx="306883" cy="1905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898989"/>
                </a:solidFill>
                <a:latin typeface="Calibri"/>
                <a:cs typeface="Calibri"/>
              </a:rPr>
              <a:t>66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13358" y="6516217"/>
            <a:ext cx="384125" cy="266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71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2758437" y="6516217"/>
            <a:ext cx="4162983" cy="266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IT19042152</a:t>
            </a:r>
            <a:r>
              <a:rPr dirty="0" sz="1800" spc="425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|</a:t>
            </a:r>
            <a:r>
              <a:rPr dirty="0" sz="1800" spc="79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W</a:t>
            </a: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A</a:t>
            </a: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Madushan</a:t>
            </a: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|</a:t>
            </a:r>
            <a:r>
              <a:rPr dirty="0" sz="1800" spc="-46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2022-227</a:t>
            </a:r>
          </a:p>
        </p:txBody>
      </p:sp>
    </p:spTree>
  </p:cSld>
  <p:clrMapOvr>
    <a:masterClrMapping/>
  </p:clrMapOvr>
</p:sld>
</file>

<file path=ppt/slides/slide67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457198" y="615377"/>
            <a:ext cx="8102744" cy="5567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084"/>
              </a:lnSpc>
              <a:spcBef>
                <a:spcPts val="0"/>
              </a:spcBef>
              <a:spcAft>
                <a:spcPts val="0"/>
              </a:spcAft>
            </a:pPr>
            <a:r>
              <a:rPr dirty="0" sz="4400">
                <a:solidFill>
                  <a:srgbClr val="000000"/>
                </a:solidFill>
                <a:latin typeface="MFGGRT+BFVOJT+Calibri-Light"/>
                <a:cs typeface="MFGGRT+BFVOJT+Calibri-Light"/>
              </a:rPr>
              <a:t>Final</a:t>
            </a:r>
            <a:r>
              <a:rPr dirty="0" sz="4400">
                <a:solidFill>
                  <a:srgbClr val="000000"/>
                </a:solidFill>
                <a:latin typeface="MFGGRT+BFVOJT+Calibri-Light"/>
                <a:cs typeface="MFGGRT+BFVOJT+Calibri-Light"/>
              </a:rPr>
              <a:t> </a:t>
            </a:r>
            <a:r>
              <a:rPr dirty="0" sz="4400">
                <a:solidFill>
                  <a:srgbClr val="000000"/>
                </a:solidFill>
                <a:latin typeface="MFGGRT+BFVOJT+Calibri-Light"/>
                <a:cs typeface="MFGGRT+BFVOJT+Calibri-Light"/>
              </a:rPr>
              <a:t>Blueprint</a:t>
            </a:r>
            <a:r>
              <a:rPr dirty="0" sz="4400">
                <a:solidFill>
                  <a:srgbClr val="000000"/>
                </a:solidFill>
                <a:latin typeface="MFGGRT+BFVOJT+Calibri-Light"/>
                <a:cs typeface="MFGGRT+BFVOJT+Calibri-Light"/>
              </a:rPr>
              <a:t> </a:t>
            </a:r>
            <a:r>
              <a:rPr dirty="0" sz="4400">
                <a:solidFill>
                  <a:srgbClr val="000000"/>
                </a:solidFill>
                <a:latin typeface="MFGGRT+BFVOJT+Calibri-Light"/>
                <a:cs typeface="MFGGRT+BFVOJT+Calibri-Light"/>
              </a:rPr>
              <a:t>of</a:t>
            </a:r>
            <a:r>
              <a:rPr dirty="0" sz="4400">
                <a:solidFill>
                  <a:srgbClr val="000000"/>
                </a:solidFill>
                <a:latin typeface="MFGGRT+BFVOJT+Calibri-Light"/>
                <a:cs typeface="MFGGRT+BFVOJT+Calibri-Light"/>
              </a:rPr>
              <a:t> </a:t>
            </a:r>
            <a:r>
              <a:rPr dirty="0" sz="4400">
                <a:solidFill>
                  <a:srgbClr val="000000"/>
                </a:solidFill>
                <a:latin typeface="MFGGRT+BFVOJT+Calibri-Light"/>
                <a:cs typeface="MFGGRT+BFVOJT+Calibri-Light"/>
              </a:rPr>
              <a:t>smart</a:t>
            </a:r>
            <a:r>
              <a:rPr dirty="0" sz="4400">
                <a:solidFill>
                  <a:srgbClr val="000000"/>
                </a:solidFill>
                <a:latin typeface="MFGGRT+BFVOJT+Calibri-Light"/>
                <a:cs typeface="MFGGRT+BFVOJT+Calibri-Light"/>
              </a:rPr>
              <a:t> </a:t>
            </a:r>
            <a:r>
              <a:rPr dirty="0" sz="4400">
                <a:solidFill>
                  <a:srgbClr val="000000"/>
                </a:solidFill>
                <a:latin typeface="MFGGRT+BFVOJT+Calibri-Light"/>
                <a:cs typeface="MFGGRT+BFVOJT+Calibri-Light"/>
              </a:rPr>
              <a:t>cane</a:t>
            </a:r>
            <a:r>
              <a:rPr dirty="0" sz="4400">
                <a:solidFill>
                  <a:srgbClr val="000000"/>
                </a:solidFill>
                <a:latin typeface="MFGGRT+BFVOJT+Calibri-Light"/>
                <a:cs typeface="MFGGRT+BFVOJT+Calibri-Light"/>
              </a:rPr>
              <a:t> </a:t>
            </a:r>
            <a:r>
              <a:rPr dirty="0" sz="4400">
                <a:solidFill>
                  <a:srgbClr val="000000"/>
                </a:solidFill>
                <a:latin typeface="MFGGRT+BFVOJT+Calibri-Light"/>
                <a:cs typeface="MFGGRT+BFVOJT+Calibri-Light"/>
              </a:rPr>
              <a:t>plugin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052100" y="5920842"/>
            <a:ext cx="7800987" cy="3429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SMART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NAVIGATION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TOOL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FOR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VISUALLY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IMPAIRED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PEOPLE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106784" y="6480389"/>
            <a:ext cx="306883" cy="1905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898989"/>
                </a:solidFill>
                <a:latin typeface="Calibri"/>
                <a:cs typeface="Calibri"/>
              </a:rPr>
              <a:t>67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13358" y="6516217"/>
            <a:ext cx="384125" cy="266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67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758437" y="6516217"/>
            <a:ext cx="4162983" cy="266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IT19042152</a:t>
            </a:r>
            <a:r>
              <a:rPr dirty="0" sz="1800" spc="425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|</a:t>
            </a:r>
            <a:r>
              <a:rPr dirty="0" sz="1800" spc="79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W</a:t>
            </a: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A</a:t>
            </a: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Madushan</a:t>
            </a: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|</a:t>
            </a:r>
            <a:r>
              <a:rPr dirty="0" sz="1800" spc="-46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2022-227</a:t>
            </a:r>
          </a:p>
        </p:txBody>
      </p:sp>
    </p:spTree>
  </p:cSld>
  <p:clrMapOvr>
    <a:masterClrMapping/>
  </p:clrMapOvr>
</p:sld>
</file>

<file path=ppt/slides/slide68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4142051" y="2516099"/>
            <a:ext cx="2936125" cy="5567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084"/>
              </a:lnSpc>
              <a:spcBef>
                <a:spcPts val="0"/>
              </a:spcBef>
              <a:spcAft>
                <a:spcPts val="0"/>
              </a:spcAft>
            </a:pPr>
            <a:r>
              <a:rPr dirty="0" sz="4400">
                <a:solidFill>
                  <a:srgbClr val="000000"/>
                </a:solidFill>
                <a:latin typeface="MFGGRT+BFVOJT+Calibri-Light"/>
                <a:cs typeface="MFGGRT+BFVOJT+Calibri-Light"/>
              </a:rPr>
              <a:t>Final</a:t>
            </a:r>
            <a:r>
              <a:rPr dirty="0" sz="4400">
                <a:solidFill>
                  <a:srgbClr val="000000"/>
                </a:solidFill>
                <a:latin typeface="MFGGRT+BFVOJT+Calibri-Light"/>
                <a:cs typeface="MFGGRT+BFVOJT+Calibri-Light"/>
              </a:rPr>
              <a:t> </a:t>
            </a:r>
            <a:r>
              <a:rPr dirty="0" sz="4400">
                <a:solidFill>
                  <a:srgbClr val="000000"/>
                </a:solidFill>
                <a:latin typeface="MFGGRT+BFVOJT+Calibri-Light"/>
                <a:cs typeface="MFGGRT+BFVOJT+Calibri-Light"/>
              </a:rPr>
              <a:t>Output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052100" y="5920842"/>
            <a:ext cx="7800987" cy="3429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SMART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NAVIGATION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TOOL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FOR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VISUALLY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IMPAIRED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PEOPLE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106784" y="6480389"/>
            <a:ext cx="306883" cy="1905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898989"/>
                </a:solidFill>
                <a:latin typeface="Calibri"/>
                <a:cs typeface="Calibri"/>
              </a:rPr>
              <a:t>68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13358" y="6516217"/>
            <a:ext cx="384125" cy="266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69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758437" y="6516217"/>
            <a:ext cx="4162983" cy="266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IT19042152</a:t>
            </a:r>
            <a:r>
              <a:rPr dirty="0" sz="1800" spc="425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|</a:t>
            </a:r>
            <a:r>
              <a:rPr dirty="0" sz="1800" spc="79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W</a:t>
            </a: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A</a:t>
            </a: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Madushan</a:t>
            </a: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|</a:t>
            </a:r>
            <a:r>
              <a:rPr dirty="0" sz="1800" spc="-46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2022-227</a:t>
            </a:r>
          </a:p>
        </p:txBody>
      </p:sp>
    </p:spTree>
  </p:cSld>
  <p:clrMapOvr>
    <a:masterClrMapping/>
  </p:clrMapOvr>
</p:sld>
</file>

<file path=ppt/slides/slide69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29639" y="330521"/>
            <a:ext cx="6006439" cy="87227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731"/>
              </a:lnSpc>
              <a:spcBef>
                <a:spcPts val="0"/>
              </a:spcBef>
              <a:spcAft>
                <a:spcPts val="0"/>
              </a:spcAft>
            </a:pPr>
            <a:r>
              <a:rPr dirty="0" sz="2500">
                <a:solidFill>
                  <a:srgbClr val="000000"/>
                </a:solidFill>
                <a:latin typeface="MFGGRT+BFVOJT+Calibri-Light"/>
                <a:cs typeface="MFGGRT+BFVOJT+Calibri-Light"/>
              </a:rPr>
              <a:t>Completion</a:t>
            </a:r>
            <a:r>
              <a:rPr dirty="0" sz="2500">
                <a:solidFill>
                  <a:srgbClr val="000000"/>
                </a:solidFill>
                <a:latin typeface="MFGGRT+BFVOJT+Calibri-Light"/>
                <a:cs typeface="MFGGRT+BFVOJT+Calibri-Light"/>
              </a:rPr>
              <a:t> </a:t>
            </a:r>
            <a:r>
              <a:rPr dirty="0" sz="2500">
                <a:solidFill>
                  <a:srgbClr val="000000"/>
                </a:solidFill>
                <a:latin typeface="MFGGRT+BFVOJT+Calibri-Light"/>
                <a:cs typeface="MFGGRT+BFVOJT+Calibri-Light"/>
              </a:rPr>
              <a:t>of</a:t>
            </a:r>
            <a:r>
              <a:rPr dirty="0" sz="2500">
                <a:solidFill>
                  <a:srgbClr val="000000"/>
                </a:solidFill>
                <a:latin typeface="MFGGRT+BFVOJT+Calibri-Light"/>
                <a:cs typeface="MFGGRT+BFVOJT+Calibri-Light"/>
              </a:rPr>
              <a:t> </a:t>
            </a:r>
            <a:r>
              <a:rPr dirty="0" sz="2500">
                <a:solidFill>
                  <a:srgbClr val="000000"/>
                </a:solidFill>
                <a:latin typeface="MFGGRT+BFVOJT+Calibri-Light"/>
                <a:cs typeface="MFGGRT+BFVOJT+Calibri-Light"/>
              </a:rPr>
              <a:t>Smart</a:t>
            </a:r>
            <a:r>
              <a:rPr dirty="0" sz="2500">
                <a:solidFill>
                  <a:srgbClr val="000000"/>
                </a:solidFill>
                <a:latin typeface="MFGGRT+BFVOJT+Calibri-Light"/>
                <a:cs typeface="MFGGRT+BFVOJT+Calibri-Light"/>
              </a:rPr>
              <a:t> </a:t>
            </a:r>
            <a:r>
              <a:rPr dirty="0" sz="2500">
                <a:solidFill>
                  <a:srgbClr val="000000"/>
                </a:solidFill>
                <a:latin typeface="MFGGRT+BFVOJT+Calibri-Light"/>
                <a:cs typeface="MFGGRT+BFVOJT+Calibri-Light"/>
              </a:rPr>
              <a:t>cane</a:t>
            </a:r>
            <a:r>
              <a:rPr dirty="0" sz="2500">
                <a:solidFill>
                  <a:srgbClr val="000000"/>
                </a:solidFill>
                <a:latin typeface="MFGGRT+BFVOJT+Calibri-Light"/>
                <a:cs typeface="MFGGRT+BFVOJT+Calibri-Light"/>
              </a:rPr>
              <a:t> </a:t>
            </a:r>
            <a:r>
              <a:rPr dirty="0" sz="2500">
                <a:solidFill>
                  <a:srgbClr val="000000"/>
                </a:solidFill>
                <a:latin typeface="MFGGRT+BFVOJT+Calibri-Light"/>
                <a:cs typeface="MFGGRT+BFVOJT+Calibri-Light"/>
              </a:rPr>
              <a:t>plugin</a:t>
            </a:r>
            <a:r>
              <a:rPr dirty="0" sz="2500">
                <a:solidFill>
                  <a:srgbClr val="000000"/>
                </a:solidFill>
                <a:latin typeface="MFGGRT+BFVOJT+Calibri-Light"/>
                <a:cs typeface="MFGGRT+BFVOJT+Calibri-Light"/>
              </a:rPr>
              <a:t> </a:t>
            </a:r>
            <a:r>
              <a:rPr dirty="0" sz="2500">
                <a:solidFill>
                  <a:srgbClr val="000000"/>
                </a:solidFill>
                <a:latin typeface="MFGGRT+BFVOJT+Calibri-Light"/>
                <a:cs typeface="MFGGRT+BFVOJT+Calibri-Light"/>
              </a:rPr>
              <a:t>–</a:t>
            </a:r>
            <a:r>
              <a:rPr dirty="0" sz="2500" spc="54">
                <a:solidFill>
                  <a:srgbClr val="000000"/>
                </a:solidFill>
                <a:latin typeface="MFGGRT+BFVOJT+Calibri-Light"/>
                <a:cs typeface="MFGGRT+BFVOJT+Calibri-Light"/>
              </a:rPr>
              <a:t> </a:t>
            </a:r>
            <a:r>
              <a:rPr dirty="0" sz="3600">
                <a:solidFill>
                  <a:srgbClr val="00b050"/>
                </a:solidFill>
                <a:latin typeface="LDPCHI+FELMTR+Arial-Black"/>
                <a:cs typeface="LDPCHI+FELMTR+Arial-Black"/>
              </a:rPr>
              <a:t>100%</a:t>
            </a:r>
          </a:p>
          <a:p>
            <a:pPr marL="720475" marR="0">
              <a:lnSpc>
                <a:spcPts val="1800"/>
              </a:lnSpc>
              <a:spcBef>
                <a:spcPts val="772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Draw</a:t>
            </a:r>
            <a:r>
              <a:rPr dirty="0" sz="1800" spc="-87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the</a:t>
            </a:r>
            <a:r>
              <a:rPr dirty="0" sz="1800" spc="-34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blueprint</a:t>
            </a:r>
            <a:r>
              <a:rPr dirty="0" sz="1800" spc="-37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of</a:t>
            </a:r>
            <a:r>
              <a:rPr dirty="0" sz="1800" spc="-4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the</a:t>
            </a:r>
            <a:r>
              <a:rPr dirty="0" sz="1800" spc="-34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plugin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650115" y="1293977"/>
            <a:ext cx="1984690" cy="266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Draw</a:t>
            </a:r>
            <a:r>
              <a:rPr dirty="0" sz="1800" spc="-87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the</a:t>
            </a:r>
            <a:r>
              <a:rPr dirty="0" sz="1800" spc="-34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prototype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650115" y="1664817"/>
            <a:ext cx="4499315" cy="100329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Implement</a:t>
            </a:r>
            <a:r>
              <a:rPr dirty="0" sz="1800" spc="-4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Arduino</a:t>
            </a:r>
            <a:r>
              <a:rPr dirty="0" sz="1800" spc="-55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code</a:t>
            </a:r>
            <a:r>
              <a:rPr dirty="0" sz="1800" spc="-4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and</a:t>
            </a:r>
            <a:r>
              <a:rPr dirty="0" sz="1800" spc="-3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ultrasonic</a:t>
            </a:r>
            <a:r>
              <a:rPr dirty="0" sz="1800" spc="-72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sensor</a:t>
            </a:r>
          </a:p>
          <a:p>
            <a:pPr marL="0" marR="0">
              <a:lnSpc>
                <a:spcPts val="1800"/>
              </a:lnSpc>
              <a:spcBef>
                <a:spcPts val="1100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Implement</a:t>
            </a:r>
            <a:r>
              <a:rPr dirty="0" sz="1800" spc="-4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the</a:t>
            </a:r>
            <a:r>
              <a:rPr dirty="0" sz="1800" spc="-34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buzzer</a:t>
            </a:r>
          </a:p>
          <a:p>
            <a:pPr marL="0" marR="0">
              <a:lnSpc>
                <a:spcPts val="1800"/>
              </a:lnSpc>
              <a:spcBef>
                <a:spcPts val="1099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Testing</a:t>
            </a:r>
            <a:r>
              <a:rPr dirty="0" sz="1800" spc="-229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phase</a:t>
            </a:r>
            <a:r>
              <a:rPr dirty="0" sz="1800" spc="374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01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650115" y="2777337"/>
            <a:ext cx="1799522" cy="266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Demo</a:t>
            </a:r>
            <a:r>
              <a:rPr dirty="0" sz="1800" spc="-28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assembling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650115" y="3148177"/>
            <a:ext cx="1739867" cy="266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Testing</a:t>
            </a:r>
            <a:r>
              <a:rPr dirty="0" sz="1800" spc="-229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phase</a:t>
            </a:r>
            <a:r>
              <a:rPr dirty="0" sz="1800" spc="374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02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650115" y="3519016"/>
            <a:ext cx="4096487" cy="6350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Implement</a:t>
            </a:r>
            <a:r>
              <a:rPr dirty="0" sz="1800" spc="-4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LDR</a:t>
            </a:r>
            <a:r>
              <a:rPr dirty="0" sz="1800" spc="-3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sensor</a:t>
            </a:r>
            <a:r>
              <a:rPr dirty="0" sz="1800" spc="-4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and</a:t>
            </a:r>
            <a:r>
              <a:rPr dirty="0" sz="1800" spc="-3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lighting</a:t>
            </a:r>
            <a:r>
              <a:rPr dirty="0" sz="1800" spc="-55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system</a:t>
            </a:r>
          </a:p>
          <a:p>
            <a:pPr marL="0" marR="0">
              <a:lnSpc>
                <a:spcPts val="1800"/>
              </a:lnSpc>
              <a:spcBef>
                <a:spcPts val="1100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Final</a:t>
            </a:r>
            <a:r>
              <a:rPr dirty="0" sz="1800" spc="-38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assembling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650115" y="4260697"/>
            <a:ext cx="1688305" cy="266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Testing</a:t>
            </a:r>
            <a:r>
              <a:rPr dirty="0" sz="1800" spc="-229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phase</a:t>
            </a:r>
            <a:r>
              <a:rPr dirty="0" sz="1800" spc="-3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03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1650115" y="4631536"/>
            <a:ext cx="1303358" cy="266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User</a:t>
            </a:r>
            <a:r>
              <a:rPr dirty="0" sz="1800" spc="-46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Testing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1650115" y="5002376"/>
            <a:ext cx="1315580" cy="266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Final</a:t>
            </a:r>
            <a:r>
              <a:rPr dirty="0" sz="1800" spc="-38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release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2052100" y="5920842"/>
            <a:ext cx="7800987" cy="3429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SMART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NAVIGATION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TOOL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FOR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VISUALLY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IMPAIRED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PEOPLE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11106784" y="6480389"/>
            <a:ext cx="306883" cy="1905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898989"/>
                </a:solidFill>
                <a:latin typeface="Calibri"/>
                <a:cs typeface="Calibri"/>
              </a:rPr>
              <a:t>69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213358" y="6516217"/>
            <a:ext cx="384125" cy="266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74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2758437" y="6516217"/>
            <a:ext cx="4162983" cy="266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IT19042152</a:t>
            </a:r>
            <a:r>
              <a:rPr dirty="0" sz="1800" spc="425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|</a:t>
            </a:r>
            <a:r>
              <a:rPr dirty="0" sz="1800" spc="79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W</a:t>
            </a: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A</a:t>
            </a: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Madushan</a:t>
            </a: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|</a:t>
            </a:r>
            <a:r>
              <a:rPr dirty="0" sz="1800" spc="-46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2022-227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558800" y="3412323"/>
            <a:ext cx="8615684" cy="6746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5012"/>
              </a:lnSpc>
              <a:spcBef>
                <a:spcPts val="0"/>
              </a:spcBef>
              <a:spcAft>
                <a:spcPts val="0"/>
              </a:spcAft>
            </a:pPr>
            <a:r>
              <a:rPr dirty="0" sz="5400">
                <a:solidFill>
                  <a:srgbClr val="000000"/>
                </a:solidFill>
                <a:latin typeface="RLBKGU+TKVWID+Calibri-Light,Bold"/>
                <a:cs typeface="RLBKGU+TKVWID+Calibri-Light,Bold"/>
              </a:rPr>
              <a:t>IT19109190</a:t>
            </a:r>
            <a:r>
              <a:rPr dirty="0" sz="5400" spc="-215">
                <a:solidFill>
                  <a:srgbClr val="000000"/>
                </a:solidFill>
                <a:latin typeface="RLBKGU+TKVWID+Calibri-Light,Bold"/>
                <a:cs typeface="RLBKGU+TKVWID+Calibri-Light,Bold"/>
              </a:rPr>
              <a:t> </a:t>
            </a:r>
            <a:r>
              <a:rPr dirty="0" sz="5400">
                <a:solidFill>
                  <a:srgbClr val="000000"/>
                </a:solidFill>
                <a:latin typeface="RLBKGU+TKVWID+Calibri-Light,Bold"/>
                <a:cs typeface="RLBKGU+TKVWID+Calibri-Light,Bold"/>
              </a:rPr>
              <a:t>|</a:t>
            </a:r>
            <a:r>
              <a:rPr dirty="0" sz="5400" spc="-252">
                <a:solidFill>
                  <a:srgbClr val="000000"/>
                </a:solidFill>
                <a:latin typeface="RLBKGU+TKVWID+Calibri-Light,Bold"/>
                <a:cs typeface="RLBKGU+TKVWID+Calibri-Light,Bold"/>
              </a:rPr>
              <a:t> </a:t>
            </a:r>
            <a:r>
              <a:rPr dirty="0" sz="5400">
                <a:solidFill>
                  <a:srgbClr val="000000"/>
                </a:solidFill>
                <a:latin typeface="RLBKGU+TKVWID+Calibri-Light,Bold"/>
                <a:cs typeface="RLBKGU+TKVWID+Calibri-Light,Bold"/>
              </a:rPr>
              <a:t>KESHARA</a:t>
            </a:r>
            <a:r>
              <a:rPr dirty="0" sz="5400" spc="-248">
                <a:solidFill>
                  <a:srgbClr val="000000"/>
                </a:solidFill>
                <a:latin typeface="RLBKGU+TKVWID+Calibri-Light,Bold"/>
                <a:cs typeface="RLBKGU+TKVWID+Calibri-Light,Bold"/>
              </a:rPr>
              <a:t> </a:t>
            </a:r>
            <a:r>
              <a:rPr dirty="0" sz="5400">
                <a:solidFill>
                  <a:srgbClr val="000000"/>
                </a:solidFill>
                <a:latin typeface="RLBKGU+TKVWID+Calibri-Light,Bold"/>
                <a:cs typeface="RLBKGU+TKVWID+Calibri-Light,Bold"/>
              </a:rPr>
              <a:t>S.R.D.S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58800" y="4443023"/>
            <a:ext cx="3155012" cy="393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 b="1">
                <a:solidFill>
                  <a:srgbClr val="000000"/>
                </a:solidFill>
                <a:latin typeface="Calibri"/>
                <a:cs typeface="Calibri"/>
              </a:rPr>
              <a:t>SPECIALIZATION</a:t>
            </a:r>
            <a:r>
              <a:rPr dirty="0" sz="2800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800" b="1">
                <a:solidFill>
                  <a:srgbClr val="000000"/>
                </a:solidFill>
                <a:latin typeface="Calibri"/>
                <a:cs typeface="Calibri"/>
              </a:rPr>
              <a:t>:</a:t>
            </a:r>
            <a:r>
              <a:rPr dirty="0" sz="2800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800" b="1">
                <a:solidFill>
                  <a:srgbClr val="000000"/>
                </a:solidFill>
                <a:latin typeface="Calibri"/>
                <a:cs typeface="Calibri"/>
              </a:rPr>
              <a:t>SE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052100" y="5920842"/>
            <a:ext cx="7800987" cy="3429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SMART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NAVIGATION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TOOL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FOR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VISUALLY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IMPAIRED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PEOPLE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1184573" y="6480389"/>
            <a:ext cx="229641" cy="1905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898989"/>
                </a:solidFill>
                <a:latin typeface="Calibri"/>
                <a:cs typeface="Calibri"/>
              </a:rPr>
              <a:t>7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13358" y="6516217"/>
            <a:ext cx="384125" cy="266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07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2708517" y="6516217"/>
            <a:ext cx="4313309" cy="266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IT19109190</a:t>
            </a:r>
            <a:r>
              <a:rPr dirty="0" sz="1800" spc="425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|</a:t>
            </a:r>
            <a:r>
              <a:rPr dirty="0" sz="1800" spc="79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KESHARA</a:t>
            </a: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S.R.D.S</a:t>
            </a:r>
            <a:r>
              <a:rPr dirty="0" sz="1800" spc="-87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|</a:t>
            </a:r>
            <a:r>
              <a:rPr dirty="0" sz="1800" spc="-46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2022-227</a:t>
            </a:r>
          </a:p>
        </p:txBody>
      </p:sp>
    </p:spTree>
  </p:cSld>
  <p:clrMapOvr>
    <a:masterClrMapping/>
  </p:clrMapOvr>
</p:sld>
</file>

<file path=ppt/slides/slide70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737903" y="1774752"/>
            <a:ext cx="7920514" cy="14112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5012"/>
              </a:lnSpc>
              <a:spcBef>
                <a:spcPts val="0"/>
              </a:spcBef>
              <a:spcAft>
                <a:spcPts val="0"/>
              </a:spcAft>
            </a:pPr>
            <a:r>
              <a:rPr dirty="0" sz="5400">
                <a:solidFill>
                  <a:srgbClr val="000000"/>
                </a:solidFill>
                <a:latin typeface="RLBKGU+TKVWID+Calibri-Light,Bold"/>
                <a:cs typeface="RLBKGU+TKVWID+Calibri-Light,Bold"/>
              </a:rPr>
              <a:t>Surface</a:t>
            </a:r>
            <a:r>
              <a:rPr dirty="0" sz="5400" spc="-235">
                <a:solidFill>
                  <a:srgbClr val="000000"/>
                </a:solidFill>
                <a:latin typeface="RLBKGU+TKVWID+Calibri-Light,Bold"/>
                <a:cs typeface="RLBKGU+TKVWID+Calibri-Light,Bold"/>
              </a:rPr>
              <a:t> </a:t>
            </a:r>
            <a:r>
              <a:rPr dirty="0" sz="5400">
                <a:solidFill>
                  <a:srgbClr val="000000"/>
                </a:solidFill>
                <a:latin typeface="RLBKGU+TKVWID+Calibri-Light,Bold"/>
                <a:cs typeface="RLBKGU+TKVWID+Calibri-Light,Bold"/>
              </a:rPr>
              <a:t>Detection</a:t>
            </a:r>
            <a:r>
              <a:rPr dirty="0" sz="5400" spc="-254">
                <a:solidFill>
                  <a:srgbClr val="000000"/>
                </a:solidFill>
                <a:latin typeface="RLBKGU+TKVWID+Calibri-Light,Bold"/>
                <a:cs typeface="RLBKGU+TKVWID+Calibri-Light,Bold"/>
              </a:rPr>
              <a:t> </a:t>
            </a:r>
            <a:r>
              <a:rPr dirty="0" sz="5400">
                <a:solidFill>
                  <a:srgbClr val="000000"/>
                </a:solidFill>
                <a:latin typeface="RLBKGU+TKVWID+Calibri-Light,Bold"/>
                <a:cs typeface="RLBKGU+TKVWID+Calibri-Light,Bold"/>
              </a:rPr>
              <a:t>&amp;</a:t>
            </a:r>
            <a:r>
              <a:rPr dirty="0" sz="5400" spc="-264">
                <a:solidFill>
                  <a:srgbClr val="000000"/>
                </a:solidFill>
                <a:latin typeface="RLBKGU+TKVWID+Calibri-Light,Bold"/>
                <a:cs typeface="RLBKGU+TKVWID+Calibri-Light,Bold"/>
              </a:rPr>
              <a:t> </a:t>
            </a:r>
            <a:r>
              <a:rPr dirty="0" sz="5400">
                <a:solidFill>
                  <a:srgbClr val="000000"/>
                </a:solidFill>
                <a:latin typeface="RLBKGU+TKVWID+Calibri-Light,Bold"/>
                <a:cs typeface="RLBKGU+TKVWID+Calibri-Light,Bold"/>
              </a:rPr>
              <a:t>Pothole</a:t>
            </a:r>
          </a:p>
          <a:p>
            <a:pPr marL="2543979" marR="0">
              <a:lnSpc>
                <a:spcPts val="5012"/>
              </a:lnSpc>
              <a:spcBef>
                <a:spcPts val="787"/>
              </a:spcBef>
              <a:spcAft>
                <a:spcPts val="0"/>
              </a:spcAft>
            </a:pPr>
            <a:r>
              <a:rPr dirty="0" sz="5400">
                <a:solidFill>
                  <a:srgbClr val="000000"/>
                </a:solidFill>
                <a:latin typeface="RLBKGU+TKVWID+Calibri-Light,Bold"/>
                <a:cs typeface="RLBKGU+TKVWID+Calibri-Light,Bold"/>
              </a:rPr>
              <a:t>Detectio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052100" y="5920842"/>
            <a:ext cx="7800987" cy="3429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SMART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NAVIGATION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TOOL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FOR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VISUALLY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IMPAIRED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PEOPLE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106784" y="6480389"/>
            <a:ext cx="306883" cy="1905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898989"/>
                </a:solidFill>
                <a:latin typeface="Calibri"/>
                <a:cs typeface="Calibri"/>
              </a:rPr>
              <a:t>70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13358" y="6516217"/>
            <a:ext cx="384125" cy="266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75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758437" y="6516217"/>
            <a:ext cx="4162983" cy="266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IT19042152</a:t>
            </a:r>
            <a:r>
              <a:rPr dirty="0" sz="1800" spc="425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|</a:t>
            </a:r>
            <a:r>
              <a:rPr dirty="0" sz="1800" spc="79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W</a:t>
            </a: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A</a:t>
            </a: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Madushan</a:t>
            </a: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|</a:t>
            </a:r>
            <a:r>
              <a:rPr dirty="0" sz="1800" spc="-46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2022-227</a:t>
            </a:r>
          </a:p>
        </p:txBody>
      </p:sp>
    </p:spTree>
  </p:cSld>
  <p:clrMapOvr>
    <a:masterClrMapping/>
  </p:clrMapOvr>
</p:sld>
</file>

<file path=ppt/slides/slide71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29640" y="777787"/>
            <a:ext cx="6315805" cy="5567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084"/>
              </a:lnSpc>
              <a:spcBef>
                <a:spcPts val="0"/>
              </a:spcBef>
              <a:spcAft>
                <a:spcPts val="0"/>
              </a:spcAft>
            </a:pPr>
            <a:r>
              <a:rPr dirty="0" sz="4400">
                <a:solidFill>
                  <a:srgbClr val="000000"/>
                </a:solidFill>
                <a:latin typeface="MFGGRT+BFVOJT+Calibri-Light"/>
                <a:cs typeface="MFGGRT+BFVOJT+Calibri-Light"/>
              </a:rPr>
              <a:t>Methodology</a:t>
            </a:r>
            <a:r>
              <a:rPr dirty="0" sz="4400">
                <a:solidFill>
                  <a:srgbClr val="000000"/>
                </a:solidFill>
                <a:latin typeface="MFGGRT+BFVOJT+Calibri-Light"/>
                <a:cs typeface="MFGGRT+BFVOJT+Calibri-Light"/>
              </a:rPr>
              <a:t> </a:t>
            </a:r>
            <a:r>
              <a:rPr dirty="0" sz="4400">
                <a:solidFill>
                  <a:srgbClr val="000000"/>
                </a:solidFill>
                <a:latin typeface="MFGGRT+BFVOJT+Calibri-Light"/>
                <a:cs typeface="MFGGRT+BFVOJT+Calibri-Light"/>
              </a:rPr>
              <a:t>Major</a:t>
            </a:r>
            <a:r>
              <a:rPr dirty="0" sz="4400">
                <a:solidFill>
                  <a:srgbClr val="000000"/>
                </a:solidFill>
                <a:latin typeface="MFGGRT+BFVOJT+Calibri-Light"/>
                <a:cs typeface="MFGGRT+BFVOJT+Calibri-Light"/>
              </a:rPr>
              <a:t> </a:t>
            </a:r>
            <a:r>
              <a:rPr dirty="0" sz="4400">
                <a:solidFill>
                  <a:srgbClr val="000000"/>
                </a:solidFill>
                <a:latin typeface="MFGGRT+BFVOJT+Calibri-Light"/>
                <a:cs typeface="MFGGRT+BFVOJT+Calibri-Light"/>
              </a:rPr>
              <a:t>phases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919091" y="1842527"/>
            <a:ext cx="2605821" cy="3492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450"/>
              </a:lnSpc>
              <a:spcBef>
                <a:spcPts val="0"/>
              </a:spcBef>
              <a:spcAft>
                <a:spcPts val="0"/>
              </a:spcAft>
            </a:pPr>
            <a:r>
              <a:rPr dirty="0" sz="2450">
                <a:solidFill>
                  <a:srgbClr val="000000"/>
                </a:solidFill>
                <a:latin typeface="Calibri"/>
                <a:cs typeface="Calibri"/>
              </a:rPr>
              <a:t>A.</a:t>
            </a:r>
            <a:r>
              <a:rPr dirty="0" sz="2450" spc="46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Data</a:t>
            </a:r>
            <a:r>
              <a:rPr dirty="0" sz="2400" spc="-108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preparation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919091" y="2574047"/>
            <a:ext cx="2969483" cy="3492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450"/>
              </a:lnSpc>
              <a:spcBef>
                <a:spcPts val="0"/>
              </a:spcBef>
              <a:spcAft>
                <a:spcPts val="0"/>
              </a:spcAft>
            </a:pPr>
            <a:r>
              <a:rPr dirty="0" sz="2450">
                <a:solidFill>
                  <a:srgbClr val="000000"/>
                </a:solidFill>
                <a:latin typeface="Calibri"/>
                <a:cs typeface="Calibri"/>
              </a:rPr>
              <a:t>B.</a:t>
            </a:r>
            <a:r>
              <a:rPr dirty="0" sz="2450" spc="142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Train</a:t>
            </a:r>
            <a:r>
              <a:rPr dirty="0" sz="2400" spc="-244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model</a:t>
            </a:r>
            <a:r>
              <a:rPr dirty="0" sz="2400" spc="-5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on</a:t>
            </a:r>
            <a:r>
              <a:rPr dirty="0" sz="2400" spc="-56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data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919091" y="3305567"/>
            <a:ext cx="5422230" cy="18224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450"/>
              </a:lnSpc>
              <a:spcBef>
                <a:spcPts val="50"/>
              </a:spcBef>
              <a:spcAft>
                <a:spcPts val="0"/>
              </a:spcAft>
            </a:pPr>
            <a:r>
              <a:rPr dirty="0" sz="2450">
                <a:solidFill>
                  <a:srgbClr val="000000"/>
                </a:solidFill>
                <a:latin typeface="Calibri"/>
                <a:cs typeface="Calibri"/>
              </a:rPr>
              <a:t>C.</a:t>
            </a:r>
            <a:r>
              <a:rPr dirty="0" sz="2450" spc="16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Analysis/Evolution</a:t>
            </a:r>
            <a:r>
              <a:rPr dirty="0" sz="2400" spc="-162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Model</a:t>
            </a:r>
          </a:p>
          <a:p>
            <a:pPr marL="0" marR="0">
              <a:lnSpc>
                <a:spcPts val="2450"/>
              </a:lnSpc>
              <a:spcBef>
                <a:spcPts val="3300"/>
              </a:spcBef>
              <a:spcAft>
                <a:spcPts val="0"/>
              </a:spcAft>
            </a:pPr>
            <a:r>
              <a:rPr dirty="0" sz="2450">
                <a:solidFill>
                  <a:srgbClr val="000000"/>
                </a:solidFill>
                <a:latin typeface="Calibri"/>
                <a:cs typeface="Calibri"/>
              </a:rPr>
              <a:t>D.</a:t>
            </a:r>
            <a:r>
              <a:rPr dirty="0" sz="2450" spc="448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Detect</a:t>
            </a:r>
            <a:r>
              <a:rPr dirty="0" sz="2400" spc="-87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pothole</a:t>
            </a:r>
            <a:r>
              <a:rPr dirty="0" sz="2400" spc="-5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and</a:t>
            </a:r>
            <a:r>
              <a:rPr dirty="0" sz="2400" spc="-5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surface</a:t>
            </a:r>
            <a:r>
              <a:rPr dirty="0" sz="2400" spc="-87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from</a:t>
            </a:r>
            <a:r>
              <a:rPr dirty="0" sz="2400" spc="-94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inputs</a:t>
            </a:r>
          </a:p>
          <a:p>
            <a:pPr marL="0" marR="0">
              <a:lnSpc>
                <a:spcPts val="2450"/>
              </a:lnSpc>
              <a:spcBef>
                <a:spcPts val="3450"/>
              </a:spcBef>
              <a:spcAft>
                <a:spcPts val="0"/>
              </a:spcAft>
            </a:pPr>
            <a:r>
              <a:rPr dirty="0" sz="2450">
                <a:solidFill>
                  <a:srgbClr val="000000"/>
                </a:solidFill>
                <a:latin typeface="Calibri"/>
                <a:cs typeface="Calibri"/>
              </a:rPr>
              <a:t>E.</a:t>
            </a:r>
            <a:r>
              <a:rPr dirty="0" sz="2450" spc="815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Voice</a:t>
            </a:r>
            <a:r>
              <a:rPr dirty="0" sz="2400" spc="-15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command</a:t>
            </a:r>
            <a:r>
              <a:rPr dirty="0" sz="2400" spc="-77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implementation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052100" y="5920842"/>
            <a:ext cx="7800987" cy="3429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SMART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NAVIGATION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TOOL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FOR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VISUALLY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IMPAIRED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PEOPLE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1106784" y="6480389"/>
            <a:ext cx="306883" cy="1905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898989"/>
                </a:solidFill>
                <a:latin typeface="Calibri"/>
                <a:cs typeface="Calibri"/>
              </a:rPr>
              <a:t>71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213358" y="6516217"/>
            <a:ext cx="384125" cy="266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76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2758437" y="6516217"/>
            <a:ext cx="4162983" cy="266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IT19042152</a:t>
            </a:r>
            <a:r>
              <a:rPr dirty="0" sz="1800" spc="425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|</a:t>
            </a:r>
            <a:r>
              <a:rPr dirty="0" sz="1800" spc="79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W</a:t>
            </a: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A</a:t>
            </a: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Madushan</a:t>
            </a: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|</a:t>
            </a:r>
            <a:r>
              <a:rPr dirty="0" sz="1800" spc="-46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2022-227</a:t>
            </a:r>
          </a:p>
        </p:txBody>
      </p:sp>
    </p:spTree>
  </p:cSld>
  <p:clrMapOvr>
    <a:masterClrMapping/>
  </p:clrMapOvr>
</p:sld>
</file>

<file path=ppt/slides/slide72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29639" y="777787"/>
            <a:ext cx="8152015" cy="5567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084"/>
              </a:lnSpc>
              <a:spcBef>
                <a:spcPts val="0"/>
              </a:spcBef>
              <a:spcAft>
                <a:spcPts val="0"/>
              </a:spcAft>
            </a:pPr>
            <a:r>
              <a:rPr dirty="0" sz="4400">
                <a:solidFill>
                  <a:srgbClr val="000000"/>
                </a:solidFill>
                <a:latin typeface="MFGGRT+BFVOJT+Calibri-Light"/>
                <a:cs typeface="MFGGRT+BFVOJT+Calibri-Light"/>
              </a:rPr>
              <a:t>B.</a:t>
            </a:r>
            <a:r>
              <a:rPr dirty="0" sz="4400">
                <a:solidFill>
                  <a:srgbClr val="000000"/>
                </a:solidFill>
                <a:latin typeface="MFGGRT+BFVOJT+Calibri-Light"/>
                <a:cs typeface="MFGGRT+BFVOJT+Calibri-Light"/>
              </a:rPr>
              <a:t> </a:t>
            </a:r>
            <a:r>
              <a:rPr dirty="0" sz="4400">
                <a:solidFill>
                  <a:srgbClr val="000000"/>
                </a:solidFill>
                <a:latin typeface="MFGGRT+BFVOJT+Calibri-Light"/>
                <a:cs typeface="MFGGRT+BFVOJT+Calibri-Light"/>
              </a:rPr>
              <a:t>Train</a:t>
            </a:r>
            <a:r>
              <a:rPr dirty="0" sz="4400">
                <a:solidFill>
                  <a:srgbClr val="000000"/>
                </a:solidFill>
                <a:latin typeface="MFGGRT+BFVOJT+Calibri-Light"/>
                <a:cs typeface="MFGGRT+BFVOJT+Calibri-Light"/>
              </a:rPr>
              <a:t> </a:t>
            </a:r>
            <a:r>
              <a:rPr dirty="0" sz="4400">
                <a:solidFill>
                  <a:srgbClr val="000000"/>
                </a:solidFill>
                <a:latin typeface="MFGGRT+BFVOJT+Calibri-Light"/>
                <a:cs typeface="MFGGRT+BFVOJT+Calibri-Light"/>
              </a:rPr>
              <a:t>And</a:t>
            </a:r>
            <a:r>
              <a:rPr dirty="0" sz="4400">
                <a:solidFill>
                  <a:srgbClr val="000000"/>
                </a:solidFill>
                <a:latin typeface="MFGGRT+BFVOJT+Calibri-Light"/>
                <a:cs typeface="MFGGRT+BFVOJT+Calibri-Light"/>
              </a:rPr>
              <a:t> </a:t>
            </a:r>
            <a:r>
              <a:rPr dirty="0" sz="4400">
                <a:solidFill>
                  <a:srgbClr val="000000"/>
                </a:solidFill>
                <a:latin typeface="MFGGRT+BFVOJT+Calibri-Light"/>
                <a:cs typeface="MFGGRT+BFVOJT+Calibri-Light"/>
              </a:rPr>
              <a:t>Testing</a:t>
            </a:r>
            <a:r>
              <a:rPr dirty="0" sz="4400">
                <a:solidFill>
                  <a:srgbClr val="000000"/>
                </a:solidFill>
                <a:latin typeface="MFGGRT+BFVOJT+Calibri-Light"/>
                <a:cs typeface="MFGGRT+BFVOJT+Calibri-Light"/>
              </a:rPr>
              <a:t> </a:t>
            </a:r>
            <a:r>
              <a:rPr dirty="0" sz="4400">
                <a:solidFill>
                  <a:srgbClr val="000000"/>
                </a:solidFill>
                <a:latin typeface="MFGGRT+BFVOJT+Calibri-Light"/>
                <a:cs typeface="MFGGRT+BFVOJT+Calibri-Light"/>
              </a:rPr>
              <a:t>Model</a:t>
            </a:r>
            <a:r>
              <a:rPr dirty="0" sz="4400">
                <a:solidFill>
                  <a:srgbClr val="000000"/>
                </a:solidFill>
                <a:latin typeface="MFGGRT+BFVOJT+Calibri-Light"/>
                <a:cs typeface="MFGGRT+BFVOJT+Calibri-Light"/>
              </a:rPr>
              <a:t> </a:t>
            </a:r>
            <a:r>
              <a:rPr dirty="0" sz="4400">
                <a:solidFill>
                  <a:srgbClr val="000000"/>
                </a:solidFill>
                <a:latin typeface="MFGGRT+BFVOJT+Calibri-Light"/>
                <a:cs typeface="MFGGRT+BFVOJT+Calibri-Light"/>
              </a:rPr>
              <a:t>On</a:t>
            </a:r>
            <a:r>
              <a:rPr dirty="0" sz="4400">
                <a:solidFill>
                  <a:srgbClr val="000000"/>
                </a:solidFill>
                <a:latin typeface="MFGGRT+BFVOJT+Calibri-Light"/>
                <a:cs typeface="MFGGRT+BFVOJT+Calibri-Light"/>
              </a:rPr>
              <a:t> </a:t>
            </a:r>
            <a:r>
              <a:rPr dirty="0" sz="4400">
                <a:solidFill>
                  <a:srgbClr val="000000"/>
                </a:solidFill>
                <a:latin typeface="MFGGRT+BFVOJT+Calibri-Light"/>
                <a:cs typeface="MFGGRT+BFVOJT+Calibri-Light"/>
              </a:rPr>
              <a:t>Data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052100" y="5920842"/>
            <a:ext cx="7800987" cy="3429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SMART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NAVIGATION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TOOL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FOR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VISUALLY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IMPAIRED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PEOPLE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106784" y="6480389"/>
            <a:ext cx="306883" cy="1905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898989"/>
                </a:solidFill>
                <a:latin typeface="Calibri"/>
                <a:cs typeface="Calibri"/>
              </a:rPr>
              <a:t>72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13358" y="6516217"/>
            <a:ext cx="384125" cy="266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79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758437" y="6516217"/>
            <a:ext cx="4162983" cy="266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IT19042152</a:t>
            </a:r>
            <a:r>
              <a:rPr dirty="0" sz="1800" spc="425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|</a:t>
            </a:r>
            <a:r>
              <a:rPr dirty="0" sz="1800" spc="79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W</a:t>
            </a: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A</a:t>
            </a: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Madushan</a:t>
            </a: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|</a:t>
            </a:r>
            <a:r>
              <a:rPr dirty="0" sz="1800" spc="-46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2022-227</a:t>
            </a:r>
          </a:p>
        </p:txBody>
      </p:sp>
    </p:spTree>
  </p:cSld>
  <p:clrMapOvr>
    <a:masterClrMapping/>
  </p:clrMapOvr>
</p:sld>
</file>

<file path=ppt/slides/slide73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29640" y="777787"/>
            <a:ext cx="9005303" cy="5567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084"/>
              </a:lnSpc>
              <a:spcBef>
                <a:spcPts val="0"/>
              </a:spcBef>
              <a:spcAft>
                <a:spcPts val="0"/>
              </a:spcAft>
            </a:pPr>
            <a:r>
              <a:rPr dirty="0" sz="4400">
                <a:solidFill>
                  <a:srgbClr val="000000"/>
                </a:solidFill>
                <a:latin typeface="MFGGRT+BFVOJT+Calibri-Light"/>
                <a:cs typeface="MFGGRT+BFVOJT+Calibri-Light"/>
              </a:rPr>
              <a:t>C.</a:t>
            </a:r>
            <a:r>
              <a:rPr dirty="0" sz="4400">
                <a:solidFill>
                  <a:srgbClr val="000000"/>
                </a:solidFill>
                <a:latin typeface="MFGGRT+BFVOJT+Calibri-Light"/>
                <a:cs typeface="MFGGRT+BFVOJT+Calibri-Light"/>
              </a:rPr>
              <a:t> </a:t>
            </a:r>
            <a:r>
              <a:rPr dirty="0" sz="4400">
                <a:solidFill>
                  <a:srgbClr val="000000"/>
                </a:solidFill>
                <a:latin typeface="MFGGRT+BFVOJT+Calibri-Light"/>
                <a:cs typeface="MFGGRT+BFVOJT+Calibri-Light"/>
              </a:rPr>
              <a:t>Accuracy</a:t>
            </a:r>
            <a:r>
              <a:rPr dirty="0" sz="4400">
                <a:solidFill>
                  <a:srgbClr val="000000"/>
                </a:solidFill>
                <a:latin typeface="MFGGRT+BFVOJT+Calibri-Light"/>
                <a:cs typeface="MFGGRT+BFVOJT+Calibri-Light"/>
              </a:rPr>
              <a:t> </a:t>
            </a:r>
            <a:r>
              <a:rPr dirty="0" sz="4400">
                <a:solidFill>
                  <a:srgbClr val="000000"/>
                </a:solidFill>
                <a:latin typeface="MFGGRT+BFVOJT+Calibri-Light"/>
                <a:cs typeface="MFGGRT+BFVOJT+Calibri-Light"/>
              </a:rPr>
              <a:t>of</a:t>
            </a:r>
            <a:r>
              <a:rPr dirty="0" sz="4400">
                <a:solidFill>
                  <a:srgbClr val="000000"/>
                </a:solidFill>
                <a:latin typeface="MFGGRT+BFVOJT+Calibri-Light"/>
                <a:cs typeface="MFGGRT+BFVOJT+Calibri-Light"/>
              </a:rPr>
              <a:t> </a:t>
            </a:r>
            <a:r>
              <a:rPr dirty="0" sz="4400">
                <a:solidFill>
                  <a:srgbClr val="000000"/>
                </a:solidFill>
                <a:latin typeface="MFGGRT+BFVOJT+Calibri-Light"/>
                <a:cs typeface="MFGGRT+BFVOJT+Calibri-Light"/>
              </a:rPr>
              <a:t>Pothole</a:t>
            </a:r>
            <a:r>
              <a:rPr dirty="0" sz="4400">
                <a:solidFill>
                  <a:srgbClr val="000000"/>
                </a:solidFill>
                <a:latin typeface="MFGGRT+BFVOJT+Calibri-Light"/>
                <a:cs typeface="MFGGRT+BFVOJT+Calibri-Light"/>
              </a:rPr>
              <a:t> </a:t>
            </a:r>
            <a:r>
              <a:rPr dirty="0" sz="4400">
                <a:solidFill>
                  <a:srgbClr val="000000"/>
                </a:solidFill>
                <a:latin typeface="MFGGRT+BFVOJT+Calibri-Light"/>
                <a:cs typeface="MFGGRT+BFVOJT+Calibri-Light"/>
              </a:rPr>
              <a:t>detection</a:t>
            </a:r>
            <a:r>
              <a:rPr dirty="0" sz="4400">
                <a:solidFill>
                  <a:srgbClr val="000000"/>
                </a:solidFill>
                <a:latin typeface="MFGGRT+BFVOJT+Calibri-Light"/>
                <a:cs typeface="MFGGRT+BFVOJT+Calibri-Light"/>
              </a:rPr>
              <a:t> </a:t>
            </a:r>
            <a:r>
              <a:rPr dirty="0" sz="4400">
                <a:solidFill>
                  <a:srgbClr val="000000"/>
                </a:solidFill>
                <a:latin typeface="MFGGRT+BFVOJT+Calibri-Light"/>
                <a:cs typeface="MFGGRT+BFVOJT+Calibri-Light"/>
              </a:rPr>
              <a:t>model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24560" y="1504746"/>
            <a:ext cx="5807484" cy="266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 b="1">
                <a:solidFill>
                  <a:srgbClr val="00b050"/>
                </a:solidFill>
                <a:latin typeface="Calibri"/>
                <a:cs typeface="Calibri"/>
              </a:rPr>
              <a:t>Training</a:t>
            </a:r>
            <a:r>
              <a:rPr dirty="0" sz="1800" b="1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dirty="0" sz="1800" b="1">
                <a:solidFill>
                  <a:srgbClr val="00b050"/>
                </a:solidFill>
                <a:latin typeface="Calibri"/>
                <a:cs typeface="Calibri"/>
              </a:rPr>
              <a:t>Accuracy</a:t>
            </a:r>
            <a:r>
              <a:rPr dirty="0" sz="1800" b="1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dirty="0" sz="1800" b="1">
                <a:solidFill>
                  <a:srgbClr val="00b050"/>
                </a:solidFill>
                <a:latin typeface="Calibri"/>
                <a:cs typeface="Calibri"/>
              </a:rPr>
              <a:t>:-</a:t>
            </a:r>
            <a:r>
              <a:rPr dirty="0" sz="1800" b="1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dirty="0" sz="1800" b="1">
                <a:solidFill>
                  <a:srgbClr val="00b050"/>
                </a:solidFill>
                <a:latin typeface="Calibri"/>
                <a:cs typeface="Calibri"/>
              </a:rPr>
              <a:t>98.41%</a:t>
            </a:r>
            <a:r>
              <a:rPr dirty="0" sz="1800" spc="231" b="1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dirty="0" sz="1800" b="1">
                <a:solidFill>
                  <a:srgbClr val="00b050"/>
                </a:solidFill>
                <a:latin typeface="Calibri"/>
                <a:cs typeface="Calibri"/>
              </a:rPr>
              <a:t>and</a:t>
            </a:r>
            <a:r>
              <a:rPr dirty="0" sz="1800" spc="407" b="1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dirty="0" sz="1800" b="1">
                <a:solidFill>
                  <a:srgbClr val="00b050"/>
                </a:solidFill>
                <a:latin typeface="Calibri"/>
                <a:cs typeface="Calibri"/>
              </a:rPr>
              <a:t>Testing</a:t>
            </a:r>
            <a:r>
              <a:rPr dirty="0" sz="1800" b="1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dirty="0" sz="1800" b="1">
                <a:solidFill>
                  <a:srgbClr val="00b050"/>
                </a:solidFill>
                <a:latin typeface="Calibri"/>
                <a:cs typeface="Calibri"/>
              </a:rPr>
              <a:t>Accuracy</a:t>
            </a:r>
            <a:r>
              <a:rPr dirty="0" sz="1800" b="1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dirty="0" sz="1800" b="1">
                <a:solidFill>
                  <a:srgbClr val="00b050"/>
                </a:solidFill>
                <a:latin typeface="Calibri"/>
                <a:cs typeface="Calibri"/>
              </a:rPr>
              <a:t>:-</a:t>
            </a:r>
            <a:r>
              <a:rPr dirty="0" sz="1800" b="1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dirty="0" sz="1800" b="1">
                <a:solidFill>
                  <a:srgbClr val="00b050"/>
                </a:solidFill>
                <a:latin typeface="Calibri"/>
                <a:cs typeface="Calibri"/>
              </a:rPr>
              <a:t>81.25%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052100" y="5920842"/>
            <a:ext cx="7800987" cy="3429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SMART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NAVIGATION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TOOL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FOR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VISUALLY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IMPAIRED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PEOPLE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1106784" y="6480389"/>
            <a:ext cx="306883" cy="1905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898989"/>
                </a:solidFill>
                <a:latin typeface="Calibri"/>
                <a:cs typeface="Calibri"/>
              </a:rPr>
              <a:t>73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13358" y="6516217"/>
            <a:ext cx="384125" cy="266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80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2758437" y="6516217"/>
            <a:ext cx="4162983" cy="266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IT19042152</a:t>
            </a:r>
            <a:r>
              <a:rPr dirty="0" sz="1800" spc="425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|</a:t>
            </a:r>
            <a:r>
              <a:rPr dirty="0" sz="1800" spc="79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W</a:t>
            </a: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A</a:t>
            </a: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Madushan</a:t>
            </a: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|</a:t>
            </a:r>
            <a:r>
              <a:rPr dirty="0" sz="1800" spc="-46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2022-227</a:t>
            </a:r>
          </a:p>
        </p:txBody>
      </p:sp>
    </p:spTree>
  </p:cSld>
  <p:clrMapOvr>
    <a:masterClrMapping/>
  </p:clrMapOvr>
</p:sld>
</file>

<file path=ppt/slides/slide74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29639" y="777787"/>
            <a:ext cx="4478463" cy="5567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084"/>
              </a:lnSpc>
              <a:spcBef>
                <a:spcPts val="0"/>
              </a:spcBef>
              <a:spcAft>
                <a:spcPts val="0"/>
              </a:spcAft>
            </a:pPr>
            <a:r>
              <a:rPr dirty="0" sz="4400">
                <a:solidFill>
                  <a:srgbClr val="000000"/>
                </a:solidFill>
                <a:latin typeface="MFGGRT+BFVOJT+Calibri-Light"/>
                <a:cs typeface="MFGGRT+BFVOJT+Calibri-Light"/>
              </a:rPr>
              <a:t>C.</a:t>
            </a:r>
            <a:r>
              <a:rPr dirty="0" sz="4400">
                <a:solidFill>
                  <a:srgbClr val="000000"/>
                </a:solidFill>
                <a:latin typeface="MFGGRT+BFVOJT+Calibri-Light"/>
                <a:cs typeface="MFGGRT+BFVOJT+Calibri-Light"/>
              </a:rPr>
              <a:t> </a:t>
            </a:r>
            <a:r>
              <a:rPr dirty="0" sz="4400">
                <a:solidFill>
                  <a:srgbClr val="000000"/>
                </a:solidFill>
                <a:latin typeface="MFGGRT+BFVOJT+Calibri-Light"/>
                <a:cs typeface="MFGGRT+BFVOJT+Calibri-Light"/>
              </a:rPr>
              <a:t>Output</a:t>
            </a:r>
            <a:r>
              <a:rPr dirty="0" sz="4400">
                <a:solidFill>
                  <a:srgbClr val="000000"/>
                </a:solidFill>
                <a:latin typeface="MFGGRT+BFVOJT+Calibri-Light"/>
                <a:cs typeface="MFGGRT+BFVOJT+Calibri-Light"/>
              </a:rPr>
              <a:t> </a:t>
            </a:r>
            <a:r>
              <a:rPr dirty="0" sz="4400">
                <a:solidFill>
                  <a:srgbClr val="000000"/>
                </a:solidFill>
                <a:latin typeface="MFGGRT+BFVOJT+Calibri-Light"/>
                <a:cs typeface="MFGGRT+BFVOJT+Calibri-Light"/>
              </a:rPr>
              <a:t>of</a:t>
            </a:r>
            <a:r>
              <a:rPr dirty="0" sz="4400">
                <a:solidFill>
                  <a:srgbClr val="000000"/>
                </a:solidFill>
                <a:latin typeface="MFGGRT+BFVOJT+Calibri-Light"/>
                <a:cs typeface="MFGGRT+BFVOJT+Calibri-Light"/>
              </a:rPr>
              <a:t> </a:t>
            </a:r>
            <a:r>
              <a:rPr dirty="0" sz="4400">
                <a:solidFill>
                  <a:srgbClr val="000000"/>
                </a:solidFill>
                <a:latin typeface="MFGGRT+BFVOJT+Calibri-Light"/>
                <a:cs typeface="MFGGRT+BFVOJT+Calibri-Light"/>
              </a:rPr>
              <a:t>Model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052100" y="5920842"/>
            <a:ext cx="7800987" cy="3429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SMART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NAVIGATION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TOOL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FOR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VISUALLY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IMPAIRED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PEOPLE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106784" y="6480389"/>
            <a:ext cx="306883" cy="1905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898989"/>
                </a:solidFill>
                <a:latin typeface="Calibri"/>
                <a:cs typeface="Calibri"/>
              </a:rPr>
              <a:t>74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13358" y="6516217"/>
            <a:ext cx="384125" cy="266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81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758437" y="6516217"/>
            <a:ext cx="4162983" cy="266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IT19042152</a:t>
            </a:r>
            <a:r>
              <a:rPr dirty="0" sz="1800" spc="425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|</a:t>
            </a:r>
            <a:r>
              <a:rPr dirty="0" sz="1800" spc="79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W</a:t>
            </a: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A</a:t>
            </a: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Madushan</a:t>
            </a: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|</a:t>
            </a:r>
            <a:r>
              <a:rPr dirty="0" sz="1800" spc="-46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2022-227</a:t>
            </a:r>
          </a:p>
        </p:txBody>
      </p:sp>
    </p:spTree>
  </p:cSld>
  <p:clrMapOvr>
    <a:masterClrMapping/>
  </p:clrMapOvr>
</p:sld>
</file>

<file path=ppt/slides/slide75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29639" y="773025"/>
            <a:ext cx="4722563" cy="5626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130"/>
              </a:lnSpc>
              <a:spcBef>
                <a:spcPts val="0"/>
              </a:spcBef>
              <a:spcAft>
                <a:spcPts val="0"/>
              </a:spcAft>
            </a:pPr>
            <a:r>
              <a:rPr dirty="0" sz="4450">
                <a:solidFill>
                  <a:srgbClr val="000000"/>
                </a:solidFill>
                <a:latin typeface="MFGGRT+BFVOJT+Calibri-Light"/>
                <a:cs typeface="MFGGRT+BFVOJT+Calibri-Light"/>
              </a:rPr>
              <a:t>A.</a:t>
            </a:r>
            <a:r>
              <a:rPr dirty="0" sz="4450" spc="1253">
                <a:solidFill>
                  <a:srgbClr val="000000"/>
                </a:solidFill>
                <a:latin typeface="MFGGRT+BFVOJT+Calibri-Light"/>
                <a:cs typeface="MFGGRT+BFVOJT+Calibri-Light"/>
              </a:rPr>
              <a:t> </a:t>
            </a:r>
            <a:r>
              <a:rPr dirty="0" sz="4400">
                <a:solidFill>
                  <a:srgbClr val="000000"/>
                </a:solidFill>
                <a:latin typeface="MFGGRT+BFVOJT+Calibri-Light"/>
                <a:cs typeface="MFGGRT+BFVOJT+Calibri-Light"/>
              </a:rPr>
              <a:t>Data</a:t>
            </a:r>
            <a:r>
              <a:rPr dirty="0" sz="4400">
                <a:solidFill>
                  <a:srgbClr val="000000"/>
                </a:solidFill>
                <a:latin typeface="MFGGRT+BFVOJT+Calibri-Light"/>
                <a:cs typeface="MFGGRT+BFVOJT+Calibri-Light"/>
              </a:rPr>
              <a:t> </a:t>
            </a:r>
            <a:r>
              <a:rPr dirty="0" sz="4400">
                <a:solidFill>
                  <a:srgbClr val="000000"/>
                </a:solidFill>
                <a:latin typeface="MFGGRT+BFVOJT+Calibri-Light"/>
                <a:cs typeface="MFGGRT+BFVOJT+Calibri-Light"/>
              </a:rPr>
              <a:t>preparation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052100" y="5920842"/>
            <a:ext cx="7800987" cy="3429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SMART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NAVIGATION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TOOL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FOR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VISUALLY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IMPAIRED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PEOPLE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106784" y="6480389"/>
            <a:ext cx="306883" cy="1905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898989"/>
                </a:solidFill>
                <a:latin typeface="Calibri"/>
                <a:cs typeface="Calibri"/>
              </a:rPr>
              <a:t>75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13358" y="6516217"/>
            <a:ext cx="384125" cy="266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77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758437" y="6516217"/>
            <a:ext cx="4162983" cy="266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IT19042152</a:t>
            </a:r>
            <a:r>
              <a:rPr dirty="0" sz="1800" spc="425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|</a:t>
            </a:r>
            <a:r>
              <a:rPr dirty="0" sz="1800" spc="79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W</a:t>
            </a: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A</a:t>
            </a: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Madushan</a:t>
            </a: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|</a:t>
            </a:r>
            <a:r>
              <a:rPr dirty="0" sz="1800" spc="-46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2022-227</a:t>
            </a:r>
          </a:p>
        </p:txBody>
      </p:sp>
    </p:spTree>
  </p:cSld>
  <p:clrMapOvr>
    <a:masterClrMapping/>
  </p:clrMapOvr>
</p:sld>
</file>

<file path=ppt/slides/slide76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594304" y="196908"/>
            <a:ext cx="6910769" cy="46248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341"/>
              </a:lnSpc>
              <a:spcBef>
                <a:spcPts val="0"/>
              </a:spcBef>
              <a:spcAft>
                <a:spcPts val="0"/>
              </a:spcAft>
            </a:pPr>
            <a:r>
              <a:rPr dirty="0" sz="2500">
                <a:solidFill>
                  <a:srgbClr val="000000"/>
                </a:solidFill>
                <a:latin typeface="MFGGRT+BFVOJT+Calibri-Light"/>
                <a:cs typeface="MFGGRT+BFVOJT+Calibri-Light"/>
              </a:rPr>
              <a:t>Completion</a:t>
            </a:r>
            <a:r>
              <a:rPr dirty="0" sz="2500">
                <a:solidFill>
                  <a:srgbClr val="000000"/>
                </a:solidFill>
                <a:latin typeface="MFGGRT+BFVOJT+Calibri-Light"/>
                <a:cs typeface="MFGGRT+BFVOJT+Calibri-Light"/>
              </a:rPr>
              <a:t> </a:t>
            </a:r>
            <a:r>
              <a:rPr dirty="0" sz="2500">
                <a:solidFill>
                  <a:srgbClr val="000000"/>
                </a:solidFill>
                <a:latin typeface="MFGGRT+BFVOJT+Calibri-Light"/>
                <a:cs typeface="MFGGRT+BFVOJT+Calibri-Light"/>
              </a:rPr>
              <a:t>of</a:t>
            </a:r>
            <a:r>
              <a:rPr dirty="0" sz="2500">
                <a:solidFill>
                  <a:srgbClr val="000000"/>
                </a:solidFill>
                <a:latin typeface="MFGGRT+BFVOJT+Calibri-Light"/>
                <a:cs typeface="MFGGRT+BFVOJT+Calibri-Light"/>
              </a:rPr>
              <a:t> </a:t>
            </a:r>
            <a:r>
              <a:rPr dirty="0" sz="2500">
                <a:solidFill>
                  <a:srgbClr val="000000"/>
                </a:solidFill>
                <a:latin typeface="MFGGRT+BFVOJT+Calibri-Light"/>
                <a:cs typeface="MFGGRT+BFVOJT+Calibri-Light"/>
              </a:rPr>
              <a:t>surface</a:t>
            </a:r>
            <a:r>
              <a:rPr dirty="0" sz="2500">
                <a:solidFill>
                  <a:srgbClr val="000000"/>
                </a:solidFill>
                <a:latin typeface="MFGGRT+BFVOJT+Calibri-Light"/>
                <a:cs typeface="MFGGRT+BFVOJT+Calibri-Light"/>
              </a:rPr>
              <a:t> </a:t>
            </a:r>
            <a:r>
              <a:rPr dirty="0" sz="2500">
                <a:solidFill>
                  <a:srgbClr val="000000"/>
                </a:solidFill>
                <a:latin typeface="MFGGRT+BFVOJT+Calibri-Light"/>
                <a:cs typeface="MFGGRT+BFVOJT+Calibri-Light"/>
              </a:rPr>
              <a:t>and</a:t>
            </a:r>
            <a:r>
              <a:rPr dirty="0" sz="2500">
                <a:solidFill>
                  <a:srgbClr val="000000"/>
                </a:solidFill>
                <a:latin typeface="MFGGRT+BFVOJT+Calibri-Light"/>
                <a:cs typeface="MFGGRT+BFVOJT+Calibri-Light"/>
              </a:rPr>
              <a:t> </a:t>
            </a:r>
            <a:r>
              <a:rPr dirty="0" sz="2500">
                <a:solidFill>
                  <a:srgbClr val="000000"/>
                </a:solidFill>
                <a:latin typeface="MFGGRT+BFVOJT+Calibri-Light"/>
                <a:cs typeface="MFGGRT+BFVOJT+Calibri-Light"/>
              </a:rPr>
              <a:t>pothole</a:t>
            </a:r>
            <a:r>
              <a:rPr dirty="0" sz="2500">
                <a:solidFill>
                  <a:srgbClr val="000000"/>
                </a:solidFill>
                <a:latin typeface="MFGGRT+BFVOJT+Calibri-Light"/>
                <a:cs typeface="MFGGRT+BFVOJT+Calibri-Light"/>
              </a:rPr>
              <a:t> </a:t>
            </a:r>
            <a:r>
              <a:rPr dirty="0" sz="2500">
                <a:solidFill>
                  <a:srgbClr val="000000"/>
                </a:solidFill>
                <a:latin typeface="MFGGRT+BFVOJT+Calibri-Light"/>
                <a:cs typeface="MFGGRT+BFVOJT+Calibri-Light"/>
              </a:rPr>
              <a:t>detection</a:t>
            </a:r>
            <a:r>
              <a:rPr dirty="0" sz="2500">
                <a:solidFill>
                  <a:srgbClr val="000000"/>
                </a:solidFill>
                <a:latin typeface="MFGGRT+BFVOJT+Calibri-Light"/>
                <a:cs typeface="MFGGRT+BFVOJT+Calibri-Light"/>
              </a:rPr>
              <a:t> </a:t>
            </a:r>
            <a:r>
              <a:rPr dirty="0" sz="2500">
                <a:solidFill>
                  <a:srgbClr val="000000"/>
                </a:solidFill>
                <a:latin typeface="MFGGRT+BFVOJT+Calibri-Light"/>
                <a:cs typeface="MFGGRT+BFVOJT+Calibri-Light"/>
              </a:rPr>
              <a:t>-</a:t>
            </a:r>
            <a:r>
              <a:rPr dirty="0" sz="2500" spc="54">
                <a:solidFill>
                  <a:srgbClr val="000000"/>
                </a:solidFill>
                <a:latin typeface="MFGGRT+BFVOJT+Calibri-Light"/>
                <a:cs typeface="MFGGRT+BFVOJT+Calibri-Light"/>
              </a:rPr>
              <a:t> </a:t>
            </a:r>
            <a:r>
              <a:rPr dirty="0" sz="3600">
                <a:solidFill>
                  <a:srgbClr val="00b050"/>
                </a:solidFill>
                <a:latin typeface="RLBKGU+TKVWID+Calibri-Light,Bold"/>
                <a:cs typeface="RLBKGU+TKVWID+Calibri-Light,Bold"/>
              </a:rPr>
              <a:t>70%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01038" y="1695155"/>
            <a:ext cx="3142012" cy="685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330843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Pothole</a:t>
            </a:r>
            <a:r>
              <a:rPr dirty="0" sz="1800" spc="-7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detection</a:t>
            </a:r>
          </a:p>
          <a:p>
            <a:pPr marL="0" marR="0">
              <a:lnSpc>
                <a:spcPts val="1800"/>
              </a:lnSpc>
              <a:spcBef>
                <a:spcPts val="1500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Dataset</a:t>
            </a:r>
            <a:r>
              <a:rPr dirty="0" sz="1800" spc="-87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preparing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7122365" y="1695155"/>
            <a:ext cx="1784292" cy="266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Surface</a:t>
            </a:r>
            <a:r>
              <a:rPr dirty="0" sz="1800" spc="-66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detection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791518" y="2118207"/>
            <a:ext cx="1816128" cy="266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Dataset</a:t>
            </a:r>
            <a:r>
              <a:rPr dirty="0" sz="1800" spc="-87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preparing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701038" y="2507697"/>
            <a:ext cx="2052078" cy="266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Train</a:t>
            </a:r>
            <a:r>
              <a:rPr dirty="0" sz="1800" spc="-189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and</a:t>
            </a:r>
            <a:r>
              <a:rPr dirty="0" sz="1800" spc="-3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test</a:t>
            </a:r>
            <a:r>
              <a:rPr dirty="0" sz="1800" spc="-8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model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5791518" y="2507697"/>
            <a:ext cx="2052077" cy="266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Train</a:t>
            </a:r>
            <a:r>
              <a:rPr dirty="0" sz="1800" spc="-189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and</a:t>
            </a:r>
            <a:r>
              <a:rPr dirty="0" sz="1800" spc="-3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test</a:t>
            </a:r>
            <a:r>
              <a:rPr dirty="0" sz="1800" spc="-8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model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701037" y="2897187"/>
            <a:ext cx="1892882" cy="5461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Test</a:t>
            </a:r>
            <a:r>
              <a:rPr dirty="0" sz="1800" spc="-225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phase</a:t>
            </a:r>
            <a:r>
              <a:rPr dirty="0" sz="1800" spc="-3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1(check</a:t>
            </a:r>
          </a:p>
          <a:p>
            <a:pPr marL="0" marR="0">
              <a:lnSpc>
                <a:spcPts val="1800"/>
              </a:lnSpc>
              <a:spcBef>
                <a:spcPts val="400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accuracy</a:t>
            </a:r>
            <a:r>
              <a:rPr dirty="0" sz="1800" spc="-68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)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5791518" y="2897187"/>
            <a:ext cx="1892882" cy="5461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Test</a:t>
            </a:r>
            <a:r>
              <a:rPr dirty="0" sz="1800" spc="-225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phase</a:t>
            </a:r>
            <a:r>
              <a:rPr dirty="0" sz="1800" spc="-3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1(check</a:t>
            </a:r>
          </a:p>
          <a:p>
            <a:pPr marL="0" marR="0">
              <a:lnSpc>
                <a:spcPts val="1800"/>
              </a:lnSpc>
              <a:spcBef>
                <a:spcPts val="400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accuracy</a:t>
            </a:r>
            <a:r>
              <a:rPr dirty="0" sz="1800" spc="-68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)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8834735" y="2897187"/>
            <a:ext cx="471859" cy="266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ff0000"/>
                </a:solidFill>
                <a:latin typeface="Calibri"/>
                <a:cs typeface="Calibri"/>
              </a:rPr>
              <a:t>Fail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701038" y="3537267"/>
            <a:ext cx="2149329" cy="266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Improve</a:t>
            </a:r>
            <a:r>
              <a:rPr dirty="0" sz="1800" spc="-87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the</a:t>
            </a:r>
            <a:r>
              <a:rPr dirty="0" sz="1800" spc="-34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accuracy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5791518" y="3537267"/>
            <a:ext cx="2149330" cy="266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Improve</a:t>
            </a:r>
            <a:r>
              <a:rPr dirty="0" sz="1800" spc="-87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the</a:t>
            </a:r>
            <a:r>
              <a:rPr dirty="0" sz="1800" spc="-34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accuracy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8401384" y="3537267"/>
            <a:ext cx="1569364" cy="15494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ff0000"/>
                </a:solidFill>
                <a:latin typeface="Calibri"/>
                <a:cs typeface="Calibri"/>
              </a:rPr>
              <a:t>Not</a:t>
            </a:r>
            <a:r>
              <a:rPr dirty="0" sz="1800" spc="-41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0000"/>
                </a:solidFill>
                <a:latin typeface="Calibri"/>
                <a:cs typeface="Calibri"/>
              </a:rPr>
              <a:t>Completed</a:t>
            </a:r>
          </a:p>
          <a:p>
            <a:pPr marL="0" marR="0">
              <a:lnSpc>
                <a:spcPts val="1800"/>
              </a:lnSpc>
              <a:spcBef>
                <a:spcPts val="3200"/>
              </a:spcBef>
              <a:spcAft>
                <a:spcPts val="0"/>
              </a:spcAft>
            </a:pPr>
            <a:r>
              <a:rPr dirty="0" sz="1800">
                <a:solidFill>
                  <a:srgbClr val="ff0000"/>
                </a:solidFill>
                <a:latin typeface="Calibri"/>
                <a:cs typeface="Calibri"/>
              </a:rPr>
              <a:t>Not</a:t>
            </a:r>
            <a:r>
              <a:rPr dirty="0" sz="1800" spc="-41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0000"/>
                </a:solidFill>
                <a:latin typeface="Calibri"/>
                <a:cs typeface="Calibri"/>
              </a:rPr>
              <a:t>Completed</a:t>
            </a:r>
          </a:p>
          <a:p>
            <a:pPr marL="0" marR="0">
              <a:lnSpc>
                <a:spcPts val="1800"/>
              </a:lnSpc>
              <a:spcBef>
                <a:spcPts val="3300"/>
              </a:spcBef>
              <a:spcAft>
                <a:spcPts val="0"/>
              </a:spcAft>
            </a:pPr>
            <a:r>
              <a:rPr dirty="0" sz="1800">
                <a:solidFill>
                  <a:srgbClr val="ff0000"/>
                </a:solidFill>
                <a:latin typeface="Calibri"/>
                <a:cs typeface="Calibri"/>
              </a:rPr>
              <a:t>Not</a:t>
            </a:r>
            <a:r>
              <a:rPr dirty="0" sz="1800" spc="-41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0000"/>
                </a:solidFill>
                <a:latin typeface="Calibri"/>
                <a:cs typeface="Calibri"/>
              </a:rPr>
              <a:t>Completed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701038" y="3926757"/>
            <a:ext cx="1704731" cy="5461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Implement</a:t>
            </a:r>
            <a:r>
              <a:rPr dirty="0" sz="1800" spc="-4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vocal</a:t>
            </a:r>
          </a:p>
          <a:p>
            <a:pPr marL="0" marR="0">
              <a:lnSpc>
                <a:spcPts val="1800"/>
              </a:lnSpc>
              <a:spcBef>
                <a:spcPts val="400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command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3313552" y="3926757"/>
            <a:ext cx="1570571" cy="901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ff0000"/>
                </a:solidFill>
                <a:latin typeface="Calibri"/>
                <a:cs typeface="Calibri"/>
              </a:rPr>
              <a:t>Not</a:t>
            </a:r>
            <a:r>
              <a:rPr dirty="0" sz="1800" spc="-41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0000"/>
                </a:solidFill>
                <a:latin typeface="Calibri"/>
                <a:cs typeface="Calibri"/>
              </a:rPr>
              <a:t>Compl</a:t>
            </a:r>
            <a:r>
              <a:rPr dirty="0" sz="1800" spc="195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0000"/>
                </a:solidFill>
                <a:latin typeface="Calibri"/>
                <a:cs typeface="Calibri"/>
              </a:rPr>
              <a:t>d</a:t>
            </a:r>
          </a:p>
          <a:p>
            <a:pPr marL="552089" marR="0">
              <a:lnSpc>
                <a:spcPts val="1800"/>
              </a:lnSpc>
              <a:spcBef>
                <a:spcPts val="3200"/>
              </a:spcBef>
              <a:spcAft>
                <a:spcPts val="0"/>
              </a:spcAft>
            </a:pPr>
            <a:r>
              <a:rPr dirty="0" sz="1800">
                <a:solidFill>
                  <a:srgbClr val="ff0000"/>
                </a:solidFill>
                <a:latin typeface="Calibri"/>
                <a:cs typeface="Calibri"/>
              </a:rPr>
              <a:t>Fail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5791518" y="4177346"/>
            <a:ext cx="1704732" cy="5461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Implement</a:t>
            </a:r>
            <a:r>
              <a:rPr dirty="0" sz="1800" spc="-4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vocal</a:t>
            </a:r>
          </a:p>
          <a:p>
            <a:pPr marL="0" marR="0">
              <a:lnSpc>
                <a:spcPts val="1800"/>
              </a:lnSpc>
              <a:spcBef>
                <a:spcPts val="400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command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701038" y="4566836"/>
            <a:ext cx="1303358" cy="266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User</a:t>
            </a:r>
            <a:r>
              <a:rPr dirty="0" sz="1800" spc="-46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Testing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5791518" y="4817426"/>
            <a:ext cx="1303358" cy="266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User</a:t>
            </a:r>
            <a:r>
              <a:rPr dirty="0" sz="1800" spc="-46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Testing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2052100" y="5920842"/>
            <a:ext cx="7800987" cy="3429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SMART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NAVIGATION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TOOL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FOR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VISUALLY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IMPAIRED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PEOPLE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11106784" y="6480389"/>
            <a:ext cx="306883" cy="1905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898989"/>
                </a:solidFill>
                <a:latin typeface="Calibri"/>
                <a:cs typeface="Calibri"/>
              </a:rPr>
              <a:t>76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213358" y="6516217"/>
            <a:ext cx="384125" cy="266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83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2758437" y="6516217"/>
            <a:ext cx="4162983" cy="266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IT19042152</a:t>
            </a:r>
            <a:r>
              <a:rPr dirty="0" sz="1800" spc="425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|</a:t>
            </a:r>
            <a:r>
              <a:rPr dirty="0" sz="1800" spc="79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W</a:t>
            </a: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A</a:t>
            </a: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Madushan</a:t>
            </a: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|</a:t>
            </a:r>
            <a:r>
              <a:rPr dirty="0" sz="1800" spc="-46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2022-227</a:t>
            </a:r>
          </a:p>
        </p:txBody>
      </p:sp>
    </p:spTree>
  </p:cSld>
  <p:clrMapOvr>
    <a:masterClrMapping/>
  </p:clrMapOvr>
</p:sld>
</file>

<file path=ppt/slides/slide77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3450499" y="458235"/>
            <a:ext cx="4263731" cy="7454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5569"/>
              </a:lnSpc>
              <a:spcBef>
                <a:spcPts val="0"/>
              </a:spcBef>
              <a:spcAft>
                <a:spcPts val="0"/>
              </a:spcAft>
            </a:pPr>
            <a:r>
              <a:rPr dirty="0" sz="6000">
                <a:solidFill>
                  <a:srgbClr val="000000"/>
                </a:solidFill>
                <a:latin typeface="RLBKGU+TKVWID+Calibri-Light,Bold"/>
                <a:cs typeface="RLBKGU+TKVWID+Calibri-Light,Bold"/>
              </a:rPr>
              <a:t>Final</a:t>
            </a:r>
            <a:r>
              <a:rPr dirty="0" sz="6000" spc="-258">
                <a:solidFill>
                  <a:srgbClr val="000000"/>
                </a:solidFill>
                <a:latin typeface="RLBKGU+TKVWID+Calibri-Light,Bold"/>
                <a:cs typeface="RLBKGU+TKVWID+Calibri-Light,Bold"/>
              </a:rPr>
              <a:t> </a:t>
            </a:r>
            <a:r>
              <a:rPr dirty="0" sz="6000">
                <a:solidFill>
                  <a:srgbClr val="000000"/>
                </a:solidFill>
                <a:latin typeface="RLBKGU+TKVWID+Calibri-Light,Bold"/>
                <a:cs typeface="RLBKGU+TKVWID+Calibri-Light,Bold"/>
              </a:rPr>
              <a:t>Solution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052100" y="5920842"/>
            <a:ext cx="7800987" cy="3429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SMART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NAVIGATION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TOOL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FOR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VISUALLY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IMPAIRED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PEOPLE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106784" y="6480389"/>
            <a:ext cx="306883" cy="1905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898989"/>
                </a:solidFill>
                <a:latin typeface="Calibri"/>
                <a:cs typeface="Calibri"/>
              </a:rPr>
              <a:t>77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13358" y="6516217"/>
            <a:ext cx="384125" cy="266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75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758437" y="6516217"/>
            <a:ext cx="4162983" cy="266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IT19042152</a:t>
            </a:r>
            <a:r>
              <a:rPr dirty="0" sz="1800" spc="425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|</a:t>
            </a:r>
            <a:r>
              <a:rPr dirty="0" sz="1800" spc="79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W</a:t>
            </a: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A</a:t>
            </a: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Madushan</a:t>
            </a: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|</a:t>
            </a:r>
            <a:r>
              <a:rPr dirty="0" sz="1800" spc="-46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2022-227</a:t>
            </a:r>
          </a:p>
        </p:txBody>
      </p:sp>
    </p:spTree>
  </p:cSld>
  <p:clrMapOvr>
    <a:masterClrMapping/>
  </p:clrMapOvr>
</p:sld>
</file>

<file path=ppt/slides/slide78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558800" y="3412323"/>
            <a:ext cx="7618279" cy="6746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5012"/>
              </a:lnSpc>
              <a:spcBef>
                <a:spcPts val="0"/>
              </a:spcBef>
              <a:spcAft>
                <a:spcPts val="0"/>
              </a:spcAft>
            </a:pPr>
            <a:r>
              <a:rPr dirty="0" sz="5400">
                <a:solidFill>
                  <a:srgbClr val="000000"/>
                </a:solidFill>
                <a:latin typeface="RLBKGU+TKVWID+Calibri-Light,Bold"/>
                <a:cs typeface="RLBKGU+TKVWID+Calibri-Light,Bold"/>
              </a:rPr>
              <a:t>IT19049878|</a:t>
            </a:r>
            <a:r>
              <a:rPr dirty="0" sz="5400" spc="-204">
                <a:solidFill>
                  <a:srgbClr val="000000"/>
                </a:solidFill>
                <a:latin typeface="RLBKGU+TKVWID+Calibri-Light,Bold"/>
                <a:cs typeface="RLBKGU+TKVWID+Calibri-Light,Bold"/>
              </a:rPr>
              <a:t> </a:t>
            </a:r>
            <a:r>
              <a:rPr dirty="0" sz="5400">
                <a:solidFill>
                  <a:srgbClr val="000000"/>
                </a:solidFill>
                <a:latin typeface="RLBKGU+TKVWID+Calibri-Light,Bold"/>
                <a:cs typeface="RLBKGU+TKVWID+Calibri-Light,Bold"/>
              </a:rPr>
              <a:t>Jathusanan</a:t>
            </a:r>
            <a:r>
              <a:rPr dirty="0" sz="5400" spc="-256">
                <a:solidFill>
                  <a:srgbClr val="000000"/>
                </a:solidFill>
                <a:latin typeface="RLBKGU+TKVWID+Calibri-Light,Bold"/>
                <a:cs typeface="RLBKGU+TKVWID+Calibri-Light,Bold"/>
              </a:rPr>
              <a:t> </a:t>
            </a:r>
            <a:r>
              <a:rPr dirty="0" sz="5400">
                <a:solidFill>
                  <a:srgbClr val="000000"/>
                </a:solidFill>
                <a:latin typeface="RLBKGU+TKVWID+Calibri-Light,Bold"/>
                <a:cs typeface="RLBKGU+TKVWID+Calibri-Light,Bold"/>
              </a:rPr>
              <a:t>.E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58800" y="4443023"/>
            <a:ext cx="3155012" cy="393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 b="1">
                <a:solidFill>
                  <a:srgbClr val="000000"/>
                </a:solidFill>
                <a:latin typeface="Calibri"/>
                <a:cs typeface="Calibri"/>
              </a:rPr>
              <a:t>SPECIALIZATION</a:t>
            </a:r>
            <a:r>
              <a:rPr dirty="0" sz="2800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800" b="1">
                <a:solidFill>
                  <a:srgbClr val="000000"/>
                </a:solidFill>
                <a:latin typeface="Calibri"/>
                <a:cs typeface="Calibri"/>
              </a:rPr>
              <a:t>:</a:t>
            </a:r>
            <a:r>
              <a:rPr dirty="0" sz="2800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800" b="1">
                <a:solidFill>
                  <a:srgbClr val="000000"/>
                </a:solidFill>
                <a:latin typeface="Calibri"/>
                <a:cs typeface="Calibri"/>
              </a:rPr>
              <a:t>SE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052100" y="5920842"/>
            <a:ext cx="7800987" cy="3429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SMART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NAVIGATION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TOOL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FOR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VISUALLY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IMPAIRED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PEOPLE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1106784" y="6480389"/>
            <a:ext cx="306883" cy="1905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898989"/>
                </a:solidFill>
                <a:latin typeface="Calibri"/>
                <a:cs typeface="Calibri"/>
              </a:rPr>
              <a:t>78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13358" y="6516217"/>
            <a:ext cx="384125" cy="266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90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2758439" y="6585150"/>
            <a:ext cx="3999827" cy="266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IT19049878</a:t>
            </a:r>
            <a:r>
              <a:rPr dirty="0" sz="1800" spc="831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|</a:t>
            </a:r>
            <a:r>
              <a:rPr dirty="0" sz="1800" spc="796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Jathusanan.E</a:t>
            </a:r>
            <a:r>
              <a:rPr dirty="0" sz="1800" spc="-56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|</a:t>
            </a:r>
            <a:r>
              <a:rPr dirty="0" sz="1800" spc="-46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2022-277</a:t>
            </a:r>
          </a:p>
        </p:txBody>
      </p:sp>
    </p:spTree>
  </p:cSld>
  <p:clrMapOvr>
    <a:masterClrMapping/>
  </p:clrMapOvr>
</p:sld>
</file>

<file path=ppt/slides/slide79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4442116" y="368339"/>
            <a:ext cx="2763316" cy="45499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282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 b="1">
                <a:solidFill>
                  <a:srgbClr val="203864"/>
                </a:solidFill>
                <a:latin typeface="Cambria"/>
                <a:cs typeface="Cambria"/>
              </a:rPr>
              <a:t>INTRODUCTION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448175" y="1728611"/>
            <a:ext cx="2823820" cy="7493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7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 b="1">
                <a:solidFill>
                  <a:srgbClr val="ffffff"/>
                </a:solidFill>
                <a:latin typeface="Garamond"/>
                <a:cs typeface="Garamond"/>
              </a:rPr>
              <a:t>Why</a:t>
            </a:r>
            <a:r>
              <a:rPr dirty="0" sz="2400" b="1">
                <a:solidFill>
                  <a:srgbClr val="ffffff"/>
                </a:solidFill>
                <a:latin typeface="Garamond"/>
                <a:cs typeface="Garamond"/>
              </a:rPr>
              <a:t> </a:t>
            </a:r>
            <a:r>
              <a:rPr dirty="0" sz="2400" b="1">
                <a:solidFill>
                  <a:srgbClr val="ffffff"/>
                </a:solidFill>
                <a:latin typeface="Garamond"/>
                <a:cs typeface="Garamond"/>
              </a:rPr>
              <a:t>do</a:t>
            </a:r>
            <a:r>
              <a:rPr dirty="0" sz="2400" b="1">
                <a:solidFill>
                  <a:srgbClr val="ffffff"/>
                </a:solidFill>
                <a:latin typeface="Garamond"/>
                <a:cs typeface="Garamond"/>
              </a:rPr>
              <a:t> </a:t>
            </a:r>
            <a:r>
              <a:rPr dirty="0" sz="2400" b="1">
                <a:solidFill>
                  <a:srgbClr val="ffffff"/>
                </a:solidFill>
                <a:latin typeface="Garamond"/>
                <a:cs typeface="Garamond"/>
              </a:rPr>
              <a:t>we</a:t>
            </a:r>
            <a:r>
              <a:rPr dirty="0" sz="2400" b="1">
                <a:solidFill>
                  <a:srgbClr val="ffffff"/>
                </a:solidFill>
                <a:latin typeface="Garamond"/>
                <a:cs typeface="Garamond"/>
              </a:rPr>
              <a:t> </a:t>
            </a:r>
            <a:r>
              <a:rPr dirty="0" sz="2400" b="1">
                <a:solidFill>
                  <a:srgbClr val="ffffff"/>
                </a:solidFill>
                <a:latin typeface="Garamond"/>
                <a:cs typeface="Garamond"/>
              </a:rPr>
              <a:t>need</a:t>
            </a:r>
            <a:r>
              <a:rPr dirty="0" sz="2400" b="1">
                <a:solidFill>
                  <a:srgbClr val="ffffff"/>
                </a:solidFill>
                <a:latin typeface="Garamond"/>
                <a:cs typeface="Garamond"/>
              </a:rPr>
              <a:t> </a:t>
            </a:r>
            <a:r>
              <a:rPr dirty="0" sz="2400" b="1">
                <a:solidFill>
                  <a:srgbClr val="ffffff"/>
                </a:solidFill>
                <a:latin typeface="Garamond"/>
                <a:cs typeface="Garamond"/>
              </a:rPr>
              <a:t>this</a:t>
            </a:r>
          </a:p>
          <a:p>
            <a:pPr marL="788987" marR="0">
              <a:lnSpc>
                <a:spcPts val="2700"/>
              </a:lnSpc>
              <a:spcBef>
                <a:spcPts val="200"/>
              </a:spcBef>
              <a:spcAft>
                <a:spcPts val="0"/>
              </a:spcAft>
            </a:pPr>
            <a:r>
              <a:rPr dirty="0" sz="2400" b="1">
                <a:solidFill>
                  <a:srgbClr val="ffffff"/>
                </a:solidFill>
                <a:latin typeface="Garamond"/>
                <a:cs typeface="Garamond"/>
              </a:rPr>
              <a:t>system</a:t>
            </a:r>
            <a:r>
              <a:rPr dirty="0" sz="2400" b="1">
                <a:solidFill>
                  <a:srgbClr val="ffffff"/>
                </a:solidFill>
                <a:latin typeface="Garamond"/>
                <a:cs typeface="Garamond"/>
              </a:rPr>
              <a:t> </a:t>
            </a:r>
            <a:r>
              <a:rPr dirty="0" sz="2400" b="1">
                <a:solidFill>
                  <a:srgbClr val="ffffff"/>
                </a:solidFill>
                <a:latin typeface="Garamond"/>
                <a:cs typeface="Garamond"/>
              </a:rPr>
              <a:t>?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743478" y="1886349"/>
            <a:ext cx="2845461" cy="3810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7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 b="1">
                <a:solidFill>
                  <a:srgbClr val="ffffff"/>
                </a:solidFill>
                <a:latin typeface="Garamond"/>
                <a:cs typeface="Garamond"/>
              </a:rPr>
              <a:t>What</a:t>
            </a:r>
            <a:r>
              <a:rPr dirty="0" sz="2400" b="1">
                <a:solidFill>
                  <a:srgbClr val="ffffff"/>
                </a:solidFill>
                <a:latin typeface="Garamond"/>
                <a:cs typeface="Garamond"/>
              </a:rPr>
              <a:t> </a:t>
            </a:r>
            <a:r>
              <a:rPr dirty="0" sz="2400" b="1">
                <a:solidFill>
                  <a:srgbClr val="ffffff"/>
                </a:solidFill>
                <a:latin typeface="Garamond"/>
                <a:cs typeface="Garamond"/>
              </a:rPr>
              <a:t>is</a:t>
            </a:r>
            <a:r>
              <a:rPr dirty="0" sz="2400" b="1">
                <a:solidFill>
                  <a:srgbClr val="ffffff"/>
                </a:solidFill>
                <a:latin typeface="Garamond"/>
                <a:cs typeface="Garamond"/>
              </a:rPr>
              <a:t> </a:t>
            </a:r>
            <a:r>
              <a:rPr dirty="0" sz="2400" b="1">
                <a:solidFill>
                  <a:srgbClr val="ffffff"/>
                </a:solidFill>
                <a:latin typeface="Garamond"/>
                <a:cs typeface="Garamond"/>
              </a:rPr>
              <a:t>this</a:t>
            </a:r>
            <a:r>
              <a:rPr dirty="0" sz="2400" b="1">
                <a:solidFill>
                  <a:srgbClr val="ffffff"/>
                </a:solidFill>
                <a:latin typeface="Garamond"/>
                <a:cs typeface="Garamond"/>
              </a:rPr>
              <a:t> </a:t>
            </a:r>
            <a:r>
              <a:rPr dirty="0" sz="2400" b="1">
                <a:solidFill>
                  <a:srgbClr val="ffffff"/>
                </a:solidFill>
                <a:latin typeface="Garamond"/>
                <a:cs typeface="Garamond"/>
              </a:rPr>
              <a:t>system</a:t>
            </a:r>
            <a:r>
              <a:rPr dirty="0" sz="2400" b="1">
                <a:solidFill>
                  <a:srgbClr val="ffffff"/>
                </a:solidFill>
                <a:latin typeface="Garamond"/>
                <a:cs typeface="Garamond"/>
              </a:rPr>
              <a:t> </a:t>
            </a:r>
            <a:r>
              <a:rPr dirty="0" sz="2400" b="1">
                <a:solidFill>
                  <a:srgbClr val="ffffff"/>
                </a:solidFill>
                <a:latin typeface="Garamond"/>
                <a:cs typeface="Garamond"/>
              </a:rPr>
              <a:t>?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7859183" y="1911491"/>
            <a:ext cx="3197810" cy="3810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7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 b="1">
                <a:solidFill>
                  <a:srgbClr val="ffffff"/>
                </a:solidFill>
                <a:latin typeface="Garamond"/>
                <a:cs typeface="Garamond"/>
              </a:rPr>
              <a:t>Whom</a:t>
            </a:r>
            <a:r>
              <a:rPr dirty="0" sz="2400" b="1">
                <a:solidFill>
                  <a:srgbClr val="ffffff"/>
                </a:solidFill>
                <a:latin typeface="Garamond"/>
                <a:cs typeface="Garamond"/>
              </a:rPr>
              <a:t> </a:t>
            </a:r>
            <a:r>
              <a:rPr dirty="0" sz="2400" b="1">
                <a:solidFill>
                  <a:srgbClr val="ffffff"/>
                </a:solidFill>
                <a:latin typeface="Garamond"/>
                <a:cs typeface="Garamond"/>
              </a:rPr>
              <a:t>will</a:t>
            </a:r>
            <a:r>
              <a:rPr dirty="0" sz="2400" b="1">
                <a:solidFill>
                  <a:srgbClr val="ffffff"/>
                </a:solidFill>
                <a:latin typeface="Garamond"/>
                <a:cs typeface="Garamond"/>
              </a:rPr>
              <a:t> </a:t>
            </a:r>
            <a:r>
              <a:rPr dirty="0" sz="2400" b="1">
                <a:solidFill>
                  <a:srgbClr val="ffffff"/>
                </a:solidFill>
                <a:latin typeface="Garamond"/>
                <a:cs typeface="Garamond"/>
              </a:rPr>
              <a:t>get</a:t>
            </a:r>
            <a:r>
              <a:rPr dirty="0" sz="2400" b="1">
                <a:solidFill>
                  <a:srgbClr val="ffffff"/>
                </a:solidFill>
                <a:latin typeface="Garamond"/>
                <a:cs typeface="Garamond"/>
              </a:rPr>
              <a:t> </a:t>
            </a:r>
            <a:r>
              <a:rPr dirty="0" sz="2400" b="1">
                <a:solidFill>
                  <a:srgbClr val="ffffff"/>
                </a:solidFill>
                <a:latin typeface="Garamond"/>
                <a:cs typeface="Garamond"/>
              </a:rPr>
              <a:t>benefit</a:t>
            </a:r>
            <a:r>
              <a:rPr dirty="0" sz="2400" b="1">
                <a:solidFill>
                  <a:srgbClr val="ffffff"/>
                </a:solidFill>
                <a:latin typeface="Garamond"/>
                <a:cs typeface="Garamond"/>
              </a:rPr>
              <a:t> </a:t>
            </a:r>
            <a:r>
              <a:rPr dirty="0" sz="2400" b="1">
                <a:solidFill>
                  <a:srgbClr val="ffffff"/>
                </a:solidFill>
                <a:latin typeface="Garamond"/>
                <a:cs typeface="Garamond"/>
              </a:rPr>
              <a:t>?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4241270" y="3536327"/>
            <a:ext cx="3226624" cy="9334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250"/>
              </a:lnSpc>
              <a:spcBef>
                <a:spcPts val="50"/>
              </a:spcBef>
              <a:spcAft>
                <a:spcPts val="0"/>
              </a:spcAft>
            </a:pPr>
            <a:r>
              <a:rPr dirty="0" sz="2000" b="1">
                <a:solidFill>
                  <a:srgbClr val="ffffff"/>
                </a:solidFill>
                <a:latin typeface="Garamond"/>
                <a:cs typeface="Garamond"/>
              </a:rPr>
              <a:t>It</a:t>
            </a:r>
            <a:r>
              <a:rPr dirty="0" sz="2000" b="1">
                <a:solidFill>
                  <a:srgbClr val="ffffff"/>
                </a:solidFill>
                <a:latin typeface="Garamond"/>
                <a:cs typeface="Garamond"/>
              </a:rPr>
              <a:t> </a:t>
            </a:r>
            <a:r>
              <a:rPr dirty="0" sz="2000" b="1">
                <a:solidFill>
                  <a:srgbClr val="ffffff"/>
                </a:solidFill>
                <a:latin typeface="Garamond"/>
                <a:cs typeface="Garamond"/>
              </a:rPr>
              <a:t>will</a:t>
            </a:r>
            <a:r>
              <a:rPr dirty="0" sz="2000" b="1">
                <a:solidFill>
                  <a:srgbClr val="ffffff"/>
                </a:solidFill>
                <a:latin typeface="Garamond"/>
                <a:cs typeface="Garamond"/>
              </a:rPr>
              <a:t> </a:t>
            </a:r>
            <a:r>
              <a:rPr dirty="0" sz="2000" b="1">
                <a:solidFill>
                  <a:srgbClr val="ffffff"/>
                </a:solidFill>
                <a:latin typeface="Garamond"/>
                <a:cs typeface="Garamond"/>
              </a:rPr>
              <a:t>smartly</a:t>
            </a:r>
            <a:r>
              <a:rPr dirty="0" sz="2000" b="1">
                <a:solidFill>
                  <a:srgbClr val="ffffff"/>
                </a:solidFill>
                <a:latin typeface="Garamond"/>
                <a:cs typeface="Garamond"/>
              </a:rPr>
              <a:t> </a:t>
            </a:r>
            <a:r>
              <a:rPr dirty="0" sz="2000" b="1">
                <a:solidFill>
                  <a:srgbClr val="ffffff"/>
                </a:solidFill>
                <a:latin typeface="Garamond"/>
                <a:cs typeface="Garamond"/>
              </a:rPr>
              <a:t>guide</a:t>
            </a:r>
            <a:r>
              <a:rPr dirty="0" sz="2000" b="1">
                <a:solidFill>
                  <a:srgbClr val="ffffff"/>
                </a:solidFill>
                <a:latin typeface="Garamond"/>
                <a:cs typeface="Garamond"/>
              </a:rPr>
              <a:t> </a:t>
            </a:r>
            <a:r>
              <a:rPr dirty="0" sz="2000" b="1">
                <a:solidFill>
                  <a:srgbClr val="ffffff"/>
                </a:solidFill>
                <a:latin typeface="Garamond"/>
                <a:cs typeface="Garamond"/>
              </a:rPr>
              <a:t>through</a:t>
            </a:r>
          </a:p>
          <a:p>
            <a:pPr marL="223837" marR="0">
              <a:lnSpc>
                <a:spcPts val="2250"/>
              </a:lnSpc>
              <a:spcBef>
                <a:spcPts val="100"/>
              </a:spcBef>
              <a:spcAft>
                <a:spcPts val="0"/>
              </a:spcAft>
            </a:pPr>
            <a:r>
              <a:rPr dirty="0" sz="2000" b="1">
                <a:solidFill>
                  <a:srgbClr val="ffffff"/>
                </a:solidFill>
                <a:latin typeface="Garamond"/>
                <a:cs typeface="Garamond"/>
              </a:rPr>
              <a:t>the</a:t>
            </a:r>
            <a:r>
              <a:rPr dirty="0" sz="2000" b="1">
                <a:solidFill>
                  <a:srgbClr val="ffffff"/>
                </a:solidFill>
                <a:latin typeface="Garamond"/>
                <a:cs typeface="Garamond"/>
              </a:rPr>
              <a:t> </a:t>
            </a:r>
            <a:r>
              <a:rPr dirty="0" sz="2000" b="1">
                <a:solidFill>
                  <a:srgbClr val="ffffff"/>
                </a:solidFill>
                <a:latin typeface="Garamond"/>
                <a:cs typeface="Garamond"/>
              </a:rPr>
              <a:t>walking-lanes</a:t>
            </a:r>
            <a:r>
              <a:rPr dirty="0" sz="2000" b="1">
                <a:solidFill>
                  <a:srgbClr val="ffffff"/>
                </a:solidFill>
                <a:latin typeface="Garamond"/>
                <a:cs typeface="Garamond"/>
              </a:rPr>
              <a:t> </a:t>
            </a:r>
            <a:r>
              <a:rPr dirty="0" sz="2000" b="1">
                <a:solidFill>
                  <a:srgbClr val="ffffff"/>
                </a:solidFill>
                <a:latin typeface="Garamond"/>
                <a:cs typeface="Garamond"/>
              </a:rPr>
              <a:t>on</a:t>
            </a:r>
            <a:r>
              <a:rPr dirty="0" sz="2000" b="1">
                <a:solidFill>
                  <a:srgbClr val="ffffff"/>
                </a:solidFill>
                <a:latin typeface="Garamond"/>
                <a:cs typeface="Garamond"/>
              </a:rPr>
              <a:t> </a:t>
            </a:r>
            <a:r>
              <a:rPr dirty="0" sz="2000" b="1">
                <a:solidFill>
                  <a:srgbClr val="ffffff"/>
                </a:solidFill>
                <a:latin typeface="Garamond"/>
                <a:cs typeface="Garamond"/>
              </a:rPr>
              <a:t>the</a:t>
            </a:r>
          </a:p>
          <a:p>
            <a:pPr marL="929480" marR="0">
              <a:lnSpc>
                <a:spcPts val="2250"/>
              </a:lnSpc>
              <a:spcBef>
                <a:spcPts val="250"/>
              </a:spcBef>
              <a:spcAft>
                <a:spcPts val="0"/>
              </a:spcAft>
            </a:pPr>
            <a:r>
              <a:rPr dirty="0" sz="2000" b="1">
                <a:solidFill>
                  <a:srgbClr val="ffffff"/>
                </a:solidFill>
                <a:latin typeface="Garamond"/>
                <a:cs typeface="Garamond"/>
              </a:rPr>
              <a:t>Main</a:t>
            </a:r>
            <a:r>
              <a:rPr dirty="0" sz="2000" b="1">
                <a:solidFill>
                  <a:srgbClr val="ffffff"/>
                </a:solidFill>
                <a:latin typeface="Garamond"/>
                <a:cs typeface="Garamond"/>
              </a:rPr>
              <a:t> </a:t>
            </a:r>
            <a:r>
              <a:rPr dirty="0" sz="2000" b="1">
                <a:solidFill>
                  <a:srgbClr val="ffffff"/>
                </a:solidFill>
                <a:latin typeface="Garamond"/>
                <a:cs typeface="Garamond"/>
              </a:rPr>
              <a:t>roads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619918" y="3688726"/>
            <a:ext cx="3081844" cy="6223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250"/>
              </a:lnSpc>
              <a:spcBef>
                <a:spcPts val="50"/>
              </a:spcBef>
              <a:spcAft>
                <a:spcPts val="0"/>
              </a:spcAft>
            </a:pPr>
            <a:r>
              <a:rPr dirty="0" sz="2000" b="1">
                <a:solidFill>
                  <a:srgbClr val="ffffff"/>
                </a:solidFill>
                <a:latin typeface="Garamond"/>
                <a:cs typeface="Garamond"/>
              </a:rPr>
              <a:t>A</a:t>
            </a:r>
            <a:r>
              <a:rPr dirty="0" sz="2000" b="1">
                <a:solidFill>
                  <a:srgbClr val="ffffff"/>
                </a:solidFill>
                <a:latin typeface="Garamond"/>
                <a:cs typeface="Garamond"/>
              </a:rPr>
              <a:t> </a:t>
            </a:r>
            <a:r>
              <a:rPr dirty="0" sz="2000" b="1">
                <a:solidFill>
                  <a:srgbClr val="ffffff"/>
                </a:solidFill>
                <a:latin typeface="Garamond"/>
                <a:cs typeface="Garamond"/>
              </a:rPr>
              <a:t>Walking-lane</a:t>
            </a:r>
            <a:r>
              <a:rPr dirty="0" sz="2000" b="1">
                <a:solidFill>
                  <a:srgbClr val="ffffff"/>
                </a:solidFill>
                <a:latin typeface="Garamond"/>
                <a:cs typeface="Garamond"/>
              </a:rPr>
              <a:t> </a:t>
            </a:r>
            <a:r>
              <a:rPr dirty="0" sz="2000" b="1">
                <a:solidFill>
                  <a:srgbClr val="ffffff"/>
                </a:solidFill>
                <a:latin typeface="Garamond"/>
                <a:cs typeface="Garamond"/>
              </a:rPr>
              <a:t>Navigation</a:t>
            </a:r>
          </a:p>
          <a:p>
            <a:pPr marL="1081881" marR="0">
              <a:lnSpc>
                <a:spcPts val="2250"/>
              </a:lnSpc>
              <a:spcBef>
                <a:spcPts val="100"/>
              </a:spcBef>
              <a:spcAft>
                <a:spcPts val="0"/>
              </a:spcAft>
            </a:pPr>
            <a:r>
              <a:rPr dirty="0" sz="2000" b="1">
                <a:solidFill>
                  <a:srgbClr val="ffffff"/>
                </a:solidFill>
                <a:latin typeface="Garamond"/>
                <a:cs typeface="Garamond"/>
              </a:rPr>
              <a:t>System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8020578" y="3841126"/>
            <a:ext cx="2864548" cy="3238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250"/>
              </a:lnSpc>
              <a:spcBef>
                <a:spcPts val="0"/>
              </a:spcBef>
              <a:spcAft>
                <a:spcPts val="0"/>
              </a:spcAft>
            </a:pPr>
            <a:r>
              <a:rPr dirty="0" sz="2000" b="1">
                <a:solidFill>
                  <a:srgbClr val="ffffff"/>
                </a:solidFill>
                <a:latin typeface="Garamond"/>
                <a:cs typeface="Garamond"/>
              </a:rPr>
              <a:t>Visually</a:t>
            </a:r>
            <a:r>
              <a:rPr dirty="0" sz="2000" b="1">
                <a:solidFill>
                  <a:srgbClr val="ffffff"/>
                </a:solidFill>
                <a:latin typeface="Garamond"/>
                <a:cs typeface="Garamond"/>
              </a:rPr>
              <a:t> </a:t>
            </a:r>
            <a:r>
              <a:rPr dirty="0" sz="2000" b="1">
                <a:solidFill>
                  <a:srgbClr val="ffffff"/>
                </a:solidFill>
                <a:latin typeface="Garamond"/>
                <a:cs typeface="Garamond"/>
              </a:rPr>
              <a:t>Impaired</a:t>
            </a:r>
            <a:r>
              <a:rPr dirty="0" sz="2000" b="1">
                <a:solidFill>
                  <a:srgbClr val="ffffff"/>
                </a:solidFill>
                <a:latin typeface="Garamond"/>
                <a:cs typeface="Garamond"/>
              </a:rPr>
              <a:t> </a:t>
            </a:r>
            <a:r>
              <a:rPr dirty="0" sz="2000" b="1">
                <a:solidFill>
                  <a:srgbClr val="ffffff"/>
                </a:solidFill>
                <a:latin typeface="Garamond"/>
                <a:cs typeface="Garamond"/>
              </a:rPr>
              <a:t>People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2052100" y="5920842"/>
            <a:ext cx="7800987" cy="3429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SMART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NAVIGATION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TOOL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FOR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VISUALLY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IMPAIRED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PEOPLE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11106784" y="6480389"/>
            <a:ext cx="306883" cy="1905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898989"/>
                </a:solidFill>
                <a:latin typeface="Calibri"/>
                <a:cs typeface="Calibri"/>
              </a:rPr>
              <a:t>79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213358" y="6516217"/>
            <a:ext cx="384125" cy="266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91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2758439" y="6585150"/>
            <a:ext cx="3999827" cy="266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IT19049878</a:t>
            </a:r>
            <a:r>
              <a:rPr dirty="0" sz="1800" spc="831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|</a:t>
            </a:r>
            <a:r>
              <a:rPr dirty="0" sz="1800" spc="796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Jathusanan.E</a:t>
            </a:r>
            <a:r>
              <a:rPr dirty="0" sz="1800" spc="-56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|</a:t>
            </a:r>
            <a:r>
              <a:rPr dirty="0" sz="1800" spc="-46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2022-277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457918" y="387026"/>
            <a:ext cx="10861487" cy="13081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4800" b="1">
                <a:solidFill>
                  <a:srgbClr val="002060"/>
                </a:solidFill>
                <a:latin typeface="Aharoni"/>
                <a:cs typeface="Aharoni"/>
              </a:rPr>
              <a:t>Face</a:t>
            </a:r>
            <a:r>
              <a:rPr dirty="0" sz="4800" b="1">
                <a:solidFill>
                  <a:srgbClr val="002060"/>
                </a:solidFill>
                <a:latin typeface="Aharoni"/>
                <a:cs typeface="Aharoni"/>
              </a:rPr>
              <a:t> </a:t>
            </a:r>
            <a:r>
              <a:rPr dirty="0" sz="4800" b="1">
                <a:solidFill>
                  <a:srgbClr val="002060"/>
                </a:solidFill>
                <a:latin typeface="Aharoni"/>
                <a:cs typeface="Aharoni"/>
              </a:rPr>
              <a:t>Recognition</a:t>
            </a:r>
            <a:r>
              <a:rPr dirty="0" sz="4800" b="1">
                <a:solidFill>
                  <a:srgbClr val="002060"/>
                </a:solidFill>
                <a:latin typeface="Aharoni"/>
                <a:cs typeface="Aharoni"/>
              </a:rPr>
              <a:t> </a:t>
            </a:r>
            <a:r>
              <a:rPr dirty="0" sz="4800" b="1">
                <a:solidFill>
                  <a:srgbClr val="002060"/>
                </a:solidFill>
                <a:latin typeface="Aharoni"/>
                <a:cs typeface="Aharoni"/>
              </a:rPr>
              <a:t>&amp;</a:t>
            </a:r>
            <a:r>
              <a:rPr dirty="0" sz="4800" b="1">
                <a:solidFill>
                  <a:srgbClr val="002060"/>
                </a:solidFill>
                <a:latin typeface="Aharoni"/>
                <a:cs typeface="Aharoni"/>
              </a:rPr>
              <a:t> </a:t>
            </a:r>
            <a:r>
              <a:rPr dirty="0" sz="4800" b="1">
                <a:solidFill>
                  <a:srgbClr val="002060"/>
                </a:solidFill>
                <a:latin typeface="Aharoni"/>
                <a:cs typeface="Aharoni"/>
              </a:rPr>
              <a:t>Emotion</a:t>
            </a:r>
            <a:r>
              <a:rPr dirty="0" sz="4800" b="1">
                <a:solidFill>
                  <a:srgbClr val="002060"/>
                </a:solidFill>
                <a:latin typeface="Aharoni"/>
                <a:cs typeface="Aharoni"/>
              </a:rPr>
              <a:t> </a:t>
            </a:r>
            <a:r>
              <a:rPr dirty="0" sz="4800" b="1">
                <a:solidFill>
                  <a:srgbClr val="002060"/>
                </a:solidFill>
                <a:latin typeface="Aharoni"/>
                <a:cs typeface="Aharoni"/>
              </a:rPr>
              <a:t>Detection</a:t>
            </a:r>
          </a:p>
          <a:p>
            <a:pPr marL="2405830" marR="0">
              <a:lnSpc>
                <a:spcPts val="4800"/>
              </a:lnSpc>
              <a:spcBef>
                <a:spcPts val="400"/>
              </a:spcBef>
              <a:spcAft>
                <a:spcPts val="0"/>
              </a:spcAft>
            </a:pPr>
            <a:r>
              <a:rPr dirty="0" sz="4800" b="1">
                <a:solidFill>
                  <a:srgbClr val="002060"/>
                </a:solidFill>
                <a:latin typeface="Aharoni"/>
                <a:cs typeface="Aharoni"/>
              </a:rPr>
              <a:t>of</a:t>
            </a:r>
            <a:r>
              <a:rPr dirty="0" sz="4800" b="1">
                <a:solidFill>
                  <a:srgbClr val="002060"/>
                </a:solidFill>
                <a:latin typeface="Aharoni"/>
                <a:cs typeface="Aharoni"/>
              </a:rPr>
              <a:t> </a:t>
            </a:r>
            <a:r>
              <a:rPr dirty="0" sz="4800" b="1">
                <a:solidFill>
                  <a:srgbClr val="002060"/>
                </a:solidFill>
                <a:latin typeface="Aharoni"/>
                <a:cs typeface="Aharoni"/>
              </a:rPr>
              <a:t>known</a:t>
            </a:r>
            <a:r>
              <a:rPr dirty="0" sz="4800" b="1">
                <a:solidFill>
                  <a:srgbClr val="002060"/>
                </a:solidFill>
                <a:latin typeface="Aharoni"/>
                <a:cs typeface="Aharoni"/>
              </a:rPr>
              <a:t> </a:t>
            </a:r>
            <a:r>
              <a:rPr dirty="0" sz="4800" b="1">
                <a:solidFill>
                  <a:srgbClr val="002060"/>
                </a:solidFill>
                <a:latin typeface="Aharoni"/>
                <a:cs typeface="Aharoni"/>
              </a:rPr>
              <a:t>individuals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052100" y="5920842"/>
            <a:ext cx="7800987" cy="3429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SMART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NAVIGATION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TOOL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FOR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VISUALLY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IMPAIRED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PEOPLE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184573" y="6480389"/>
            <a:ext cx="229641" cy="1905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898989"/>
                </a:solidFill>
                <a:latin typeface="Calibri"/>
                <a:cs typeface="Calibri"/>
              </a:rPr>
              <a:t>8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13358" y="6516217"/>
            <a:ext cx="384125" cy="266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08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708517" y="6516217"/>
            <a:ext cx="4313309" cy="266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IT19109190</a:t>
            </a:r>
            <a:r>
              <a:rPr dirty="0" sz="1800" spc="425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|</a:t>
            </a:r>
            <a:r>
              <a:rPr dirty="0" sz="1800" spc="79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KESHARA</a:t>
            </a: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S.R.D.S</a:t>
            </a:r>
            <a:r>
              <a:rPr dirty="0" sz="1800" spc="-87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|</a:t>
            </a:r>
            <a:r>
              <a:rPr dirty="0" sz="1800" spc="-46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2022-277</a:t>
            </a:r>
          </a:p>
        </p:txBody>
      </p:sp>
    </p:spTree>
  </p:cSld>
  <p:clrMapOvr>
    <a:masterClrMapping/>
  </p:clrMapOvr>
</p:sld>
</file>

<file path=ppt/slides/slide80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4648886" y="182800"/>
            <a:ext cx="2370336" cy="45499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282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 b="1">
                <a:solidFill>
                  <a:srgbClr val="203864"/>
                </a:solidFill>
                <a:latin typeface="Cambria"/>
                <a:cs typeface="Cambria"/>
              </a:rPr>
              <a:t>Research</a:t>
            </a:r>
            <a:r>
              <a:rPr dirty="0" sz="2800" b="1">
                <a:solidFill>
                  <a:srgbClr val="203864"/>
                </a:solidFill>
                <a:latin typeface="Cambria"/>
                <a:cs typeface="Cambria"/>
              </a:rPr>
              <a:t> </a:t>
            </a:r>
            <a:r>
              <a:rPr dirty="0" sz="2800" b="1">
                <a:solidFill>
                  <a:srgbClr val="203864"/>
                </a:solidFill>
                <a:latin typeface="Cambria"/>
                <a:cs typeface="Cambria"/>
              </a:rPr>
              <a:t>Gap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18241" y="1312882"/>
            <a:ext cx="4714898" cy="38358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656"/>
              </a:lnSpc>
              <a:spcBef>
                <a:spcPts val="0"/>
              </a:spcBef>
              <a:spcAft>
                <a:spcPts val="0"/>
              </a:spcAft>
            </a:pPr>
            <a:r>
              <a:rPr dirty="0" sz="2450">
                <a:solidFill>
                  <a:srgbClr val="000000"/>
                </a:solidFill>
                <a:latin typeface="TMDVBA+IKNIOJ+Wingdings-Regular"/>
                <a:cs typeface="TMDVBA+IKNIOJ+Wingdings-Regular"/>
              </a:rPr>
              <a:t>Ø</a:t>
            </a:r>
            <a:r>
              <a:rPr dirty="0" sz="2450" spc="144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Navigating</a:t>
            </a:r>
            <a:r>
              <a:rPr dirty="0" sz="2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through</a:t>
            </a:r>
            <a:r>
              <a:rPr dirty="0" sz="2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the</a:t>
            </a:r>
            <a:r>
              <a:rPr dirty="0" sz="2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walk-lanes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18241" y="1861522"/>
            <a:ext cx="2026195" cy="9320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656"/>
              </a:lnSpc>
              <a:spcBef>
                <a:spcPts val="0"/>
              </a:spcBef>
              <a:spcAft>
                <a:spcPts val="0"/>
              </a:spcAft>
            </a:pPr>
            <a:r>
              <a:rPr dirty="0" sz="2450">
                <a:solidFill>
                  <a:srgbClr val="000000"/>
                </a:solidFill>
                <a:latin typeface="TMDVBA+IKNIOJ+Wingdings-Regular"/>
                <a:cs typeface="TMDVBA+IKNIOJ+Wingdings-Regular"/>
              </a:rPr>
              <a:t>Ø</a:t>
            </a:r>
            <a:r>
              <a:rPr dirty="0" sz="2450" spc="144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Voice</a:t>
            </a:r>
            <a:r>
              <a:rPr dirty="0" sz="2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alerts</a:t>
            </a:r>
          </a:p>
          <a:p>
            <a:pPr marL="0" marR="0">
              <a:lnSpc>
                <a:spcPts val="2656"/>
              </a:lnSpc>
              <a:spcBef>
                <a:spcPts val="1548"/>
              </a:spcBef>
              <a:spcAft>
                <a:spcPts val="0"/>
              </a:spcAft>
            </a:pPr>
            <a:r>
              <a:rPr dirty="0" sz="2450">
                <a:solidFill>
                  <a:srgbClr val="000000"/>
                </a:solidFill>
                <a:latin typeface="TMDVBA+IKNIOJ+Wingdings-Regular"/>
                <a:cs typeface="TMDVBA+IKNIOJ+Wingdings-Regular"/>
              </a:rPr>
              <a:t>Ø</a:t>
            </a:r>
            <a:r>
              <a:rPr dirty="0" sz="2450" spc="144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People</a:t>
            </a:r>
            <a:r>
              <a:rPr dirty="0" sz="2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Alert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052100" y="5920842"/>
            <a:ext cx="7800987" cy="3429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SMART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NAVIGATION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TOOL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FOR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VISUALLY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IMPAIRED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PEOPLE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1106784" y="6480389"/>
            <a:ext cx="306883" cy="1905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898989"/>
                </a:solidFill>
                <a:latin typeface="Calibri"/>
                <a:cs typeface="Calibri"/>
              </a:rPr>
              <a:t>80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213358" y="6516217"/>
            <a:ext cx="384125" cy="266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94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2834639" y="6565755"/>
            <a:ext cx="3999827" cy="266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IT19049878</a:t>
            </a:r>
            <a:r>
              <a:rPr dirty="0" sz="1800" spc="831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|</a:t>
            </a:r>
            <a:r>
              <a:rPr dirty="0" sz="1800" spc="796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Jathusanan.E</a:t>
            </a:r>
            <a:r>
              <a:rPr dirty="0" sz="1800" spc="-56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|</a:t>
            </a:r>
            <a:r>
              <a:rPr dirty="0" sz="1800" spc="-46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2022-277</a:t>
            </a:r>
          </a:p>
        </p:txBody>
      </p:sp>
    </p:spTree>
  </p:cSld>
  <p:clrMapOvr>
    <a:masterClrMapping/>
  </p:clrMapOvr>
</p:sld>
</file>

<file path=ppt/slides/slide81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3576759" y="243096"/>
            <a:ext cx="4565390" cy="45499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282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 b="1">
                <a:solidFill>
                  <a:srgbClr val="203864"/>
                </a:solidFill>
                <a:latin typeface="Cambria"/>
                <a:cs typeface="Cambria"/>
              </a:rPr>
              <a:t>Specific</a:t>
            </a:r>
            <a:r>
              <a:rPr dirty="0" sz="2800" b="1">
                <a:solidFill>
                  <a:srgbClr val="203864"/>
                </a:solidFill>
                <a:latin typeface="Cambria"/>
                <a:cs typeface="Cambria"/>
              </a:rPr>
              <a:t> </a:t>
            </a:r>
            <a:r>
              <a:rPr dirty="0" sz="2800" b="1">
                <a:solidFill>
                  <a:srgbClr val="203864"/>
                </a:solidFill>
                <a:latin typeface="Cambria"/>
                <a:cs typeface="Cambria"/>
              </a:rPr>
              <a:t>and</a:t>
            </a:r>
            <a:r>
              <a:rPr dirty="0" sz="2800" b="1">
                <a:solidFill>
                  <a:srgbClr val="203864"/>
                </a:solidFill>
                <a:latin typeface="Cambria"/>
                <a:cs typeface="Cambria"/>
              </a:rPr>
              <a:t> </a:t>
            </a:r>
            <a:r>
              <a:rPr dirty="0" sz="2800" b="1">
                <a:solidFill>
                  <a:srgbClr val="203864"/>
                </a:solidFill>
                <a:latin typeface="Cambria"/>
                <a:cs typeface="Cambria"/>
              </a:rPr>
              <a:t>Sub</a:t>
            </a:r>
            <a:r>
              <a:rPr dirty="0" sz="2800" b="1">
                <a:solidFill>
                  <a:srgbClr val="203864"/>
                </a:solidFill>
                <a:latin typeface="Cambria"/>
                <a:cs typeface="Cambria"/>
              </a:rPr>
              <a:t> </a:t>
            </a:r>
            <a:r>
              <a:rPr dirty="0" sz="2800" b="1">
                <a:solidFill>
                  <a:srgbClr val="203864"/>
                </a:solidFill>
                <a:latin typeface="Cambria"/>
                <a:cs typeface="Cambria"/>
              </a:rPr>
              <a:t>Objectives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767838" y="1271613"/>
            <a:ext cx="2957426" cy="39543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813"/>
              </a:lnSpc>
              <a:spcBef>
                <a:spcPts val="0"/>
              </a:spcBef>
              <a:spcAft>
                <a:spcPts val="0"/>
              </a:spcAft>
            </a:pPr>
            <a:r>
              <a:rPr dirty="0" sz="2450">
                <a:solidFill>
                  <a:srgbClr val="c55a11"/>
                </a:solidFill>
                <a:latin typeface="VBJCCD+UVNUMW+ArialMT"/>
                <a:cs typeface="VBJCCD+UVNUMW+ArialMT"/>
              </a:rPr>
              <a:t>•</a:t>
            </a:r>
            <a:r>
              <a:rPr dirty="0" sz="2450" spc="1235">
                <a:solidFill>
                  <a:srgbClr val="c55a11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c55a11"/>
                </a:solidFill>
                <a:latin typeface="Cambria"/>
                <a:cs typeface="Cambria"/>
              </a:rPr>
              <a:t>Specific</a:t>
            </a:r>
            <a:r>
              <a:rPr dirty="0" sz="2400" b="1">
                <a:solidFill>
                  <a:srgbClr val="c55a11"/>
                </a:solidFill>
                <a:latin typeface="Cambria"/>
                <a:cs typeface="Cambria"/>
              </a:rPr>
              <a:t> </a:t>
            </a:r>
            <a:r>
              <a:rPr dirty="0" sz="2400" b="1">
                <a:solidFill>
                  <a:srgbClr val="c55a11"/>
                </a:solidFill>
                <a:latin typeface="Cambria"/>
                <a:cs typeface="Cambria"/>
              </a:rPr>
              <a:t>Objective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126644" y="1802659"/>
            <a:ext cx="8213999" cy="266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Provide</a:t>
            </a: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a</a:t>
            </a: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smart</a:t>
            </a: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way</a:t>
            </a: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for</a:t>
            </a: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visually</a:t>
            </a: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impaired</a:t>
            </a: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people</a:t>
            </a: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to</a:t>
            </a: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navigate</a:t>
            </a: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through</a:t>
            </a: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the</a:t>
            </a: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walk-lanes.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767838" y="2817604"/>
            <a:ext cx="2539614" cy="39543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813"/>
              </a:lnSpc>
              <a:spcBef>
                <a:spcPts val="0"/>
              </a:spcBef>
              <a:spcAft>
                <a:spcPts val="0"/>
              </a:spcAft>
            </a:pPr>
            <a:r>
              <a:rPr dirty="0" sz="2450">
                <a:solidFill>
                  <a:srgbClr val="c55a11"/>
                </a:solidFill>
                <a:latin typeface="VBJCCD+UVNUMW+ArialMT"/>
                <a:cs typeface="VBJCCD+UVNUMW+ArialMT"/>
              </a:rPr>
              <a:t>•</a:t>
            </a:r>
            <a:r>
              <a:rPr dirty="0" sz="2450" spc="1235">
                <a:solidFill>
                  <a:srgbClr val="c55a11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c55a11"/>
                </a:solidFill>
                <a:latin typeface="Cambria"/>
                <a:cs typeface="Cambria"/>
              </a:rPr>
              <a:t>Sub</a:t>
            </a:r>
            <a:r>
              <a:rPr dirty="0" sz="2400" b="1">
                <a:solidFill>
                  <a:srgbClr val="c55a11"/>
                </a:solidFill>
                <a:latin typeface="Cambria"/>
                <a:cs typeface="Cambria"/>
              </a:rPr>
              <a:t> </a:t>
            </a:r>
            <a:r>
              <a:rPr dirty="0" sz="2400" b="1">
                <a:solidFill>
                  <a:srgbClr val="c55a11"/>
                </a:solidFill>
                <a:latin typeface="Cambria"/>
                <a:cs typeface="Cambria"/>
              </a:rPr>
              <a:t>Objectives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148839" y="3332241"/>
            <a:ext cx="4488319" cy="29863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992"/>
              </a:lnSpc>
              <a:spcBef>
                <a:spcPts val="0"/>
              </a:spcBef>
              <a:spcAft>
                <a:spcPts val="0"/>
              </a:spcAft>
            </a:pPr>
            <a:r>
              <a:rPr dirty="0" sz="1850">
                <a:solidFill>
                  <a:srgbClr val="000000"/>
                </a:solidFill>
                <a:latin typeface="TMDVBA+IKNIOJ+Wingdings-Regular"/>
                <a:cs typeface="TMDVBA+IKNIOJ+Wingdings-Regular"/>
              </a:rPr>
              <a:t>§</a:t>
            </a:r>
            <a:r>
              <a:rPr dirty="0" sz="1850" spc="94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Develop</a:t>
            </a:r>
            <a:r>
              <a:rPr dirty="0" sz="18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an</a:t>
            </a:r>
            <a:r>
              <a:rPr dirty="0" sz="18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alogorithm</a:t>
            </a:r>
            <a:r>
              <a:rPr dirty="0" sz="18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to</a:t>
            </a:r>
            <a:r>
              <a:rPr dirty="0" sz="18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detect</a:t>
            </a:r>
            <a:r>
              <a:rPr dirty="0" sz="1800" spc="1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walk-lanes.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2148839" y="3972321"/>
            <a:ext cx="5326519" cy="137890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992"/>
              </a:lnSpc>
              <a:spcBef>
                <a:spcPts val="0"/>
              </a:spcBef>
              <a:spcAft>
                <a:spcPts val="0"/>
              </a:spcAft>
            </a:pPr>
            <a:r>
              <a:rPr dirty="0" sz="1850">
                <a:solidFill>
                  <a:srgbClr val="000000"/>
                </a:solidFill>
                <a:latin typeface="TMDVBA+IKNIOJ+Wingdings-Regular"/>
                <a:cs typeface="TMDVBA+IKNIOJ+Wingdings-Regular"/>
              </a:rPr>
              <a:t>§</a:t>
            </a:r>
            <a:r>
              <a:rPr dirty="0" sz="1850" spc="94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Build</a:t>
            </a:r>
            <a:r>
              <a:rPr dirty="0" sz="18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a</a:t>
            </a:r>
            <a:r>
              <a:rPr dirty="0" sz="18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Model</a:t>
            </a:r>
            <a:r>
              <a:rPr dirty="0" sz="18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to</a:t>
            </a:r>
            <a:r>
              <a:rPr dirty="0" sz="18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detect</a:t>
            </a:r>
            <a:r>
              <a:rPr dirty="0" sz="1800" spc="1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the</a:t>
            </a:r>
            <a:r>
              <a:rPr dirty="0" sz="18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people</a:t>
            </a:r>
            <a:r>
              <a:rPr dirty="0" sz="18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on</a:t>
            </a:r>
            <a:r>
              <a:rPr dirty="0" sz="18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the</a:t>
            </a:r>
            <a:r>
              <a:rPr dirty="0" sz="18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walk-lanes.</a:t>
            </a:r>
          </a:p>
          <a:p>
            <a:pPr marL="0" marR="0">
              <a:lnSpc>
                <a:spcPts val="1992"/>
              </a:lnSpc>
              <a:spcBef>
                <a:spcPts val="2201"/>
              </a:spcBef>
              <a:spcAft>
                <a:spcPts val="0"/>
              </a:spcAft>
            </a:pPr>
            <a:r>
              <a:rPr dirty="0" sz="1850">
                <a:solidFill>
                  <a:srgbClr val="000000"/>
                </a:solidFill>
                <a:latin typeface="TMDVBA+IKNIOJ+Wingdings-Regular"/>
                <a:cs typeface="TMDVBA+IKNIOJ+Wingdings-Regular"/>
              </a:rPr>
              <a:t>§</a:t>
            </a:r>
            <a:r>
              <a:rPr dirty="0" sz="1850" spc="94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Provide</a:t>
            </a:r>
            <a:r>
              <a:rPr dirty="0" sz="18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a</a:t>
            </a:r>
            <a:r>
              <a:rPr dirty="0" sz="18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proper</a:t>
            </a:r>
            <a:r>
              <a:rPr dirty="0" sz="18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navigation</a:t>
            </a:r>
            <a:r>
              <a:rPr dirty="0" sz="1800" spc="1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within</a:t>
            </a:r>
            <a:r>
              <a:rPr dirty="0" sz="18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the</a:t>
            </a:r>
            <a:r>
              <a:rPr dirty="0" sz="18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walk-lanes.</a:t>
            </a:r>
          </a:p>
          <a:p>
            <a:pPr marL="0" marR="0">
              <a:lnSpc>
                <a:spcPts val="1992"/>
              </a:lnSpc>
              <a:spcBef>
                <a:spcPts val="2201"/>
              </a:spcBef>
              <a:spcAft>
                <a:spcPts val="0"/>
              </a:spcAft>
            </a:pPr>
            <a:r>
              <a:rPr dirty="0" sz="1850">
                <a:solidFill>
                  <a:srgbClr val="000000"/>
                </a:solidFill>
                <a:latin typeface="TMDVBA+IKNIOJ+Wingdings-Regular"/>
                <a:cs typeface="TMDVBA+IKNIOJ+Wingdings-Regular"/>
              </a:rPr>
              <a:t>§</a:t>
            </a:r>
            <a:r>
              <a:rPr dirty="0" sz="1850" spc="94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Provide</a:t>
            </a:r>
            <a:r>
              <a:rPr dirty="0" sz="18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proper</a:t>
            </a:r>
            <a:r>
              <a:rPr dirty="0" sz="18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alert</a:t>
            </a:r>
            <a:r>
              <a:rPr dirty="0" sz="18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messages</a:t>
            </a:r>
            <a:r>
              <a:rPr dirty="0" sz="18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to</a:t>
            </a:r>
            <a:r>
              <a:rPr dirty="0" sz="18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the</a:t>
            </a:r>
            <a:r>
              <a:rPr dirty="0" sz="18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user.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2052100" y="5920842"/>
            <a:ext cx="7800987" cy="3429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SMART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NAVIGATION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TOOL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FOR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VISUALLY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IMPAIRED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PEOPLE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11106784" y="6480389"/>
            <a:ext cx="306883" cy="1905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898989"/>
                </a:solidFill>
                <a:latin typeface="Calibri"/>
                <a:cs typeface="Calibri"/>
              </a:rPr>
              <a:t>81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213358" y="6516217"/>
            <a:ext cx="384125" cy="266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93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2758439" y="6585150"/>
            <a:ext cx="3999827" cy="266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IT19049878</a:t>
            </a:r>
            <a:r>
              <a:rPr dirty="0" sz="1800" spc="831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|</a:t>
            </a:r>
            <a:r>
              <a:rPr dirty="0" sz="1800" spc="796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Jathusanan.E</a:t>
            </a:r>
            <a:r>
              <a:rPr dirty="0" sz="1800" spc="-56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|</a:t>
            </a:r>
            <a:r>
              <a:rPr dirty="0" sz="1800" spc="-46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2022-277</a:t>
            </a:r>
          </a:p>
        </p:txBody>
      </p:sp>
    </p:spTree>
  </p:cSld>
  <p:clrMapOvr>
    <a:masterClrMapping/>
  </p:clrMapOvr>
</p:sld>
</file>

<file path=ppt/slides/slide82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5024982" y="809198"/>
            <a:ext cx="2325067" cy="45499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282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 b="1">
                <a:solidFill>
                  <a:srgbClr val="203864"/>
                </a:solidFill>
                <a:latin typeface="Cambria"/>
                <a:cs typeface="Cambria"/>
              </a:rPr>
              <a:t>Technologies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005620" y="1628387"/>
            <a:ext cx="5684666" cy="3959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450">
                <a:solidFill>
                  <a:srgbClr val="000000"/>
                </a:solidFill>
                <a:latin typeface="VBJCCD+UVNUMW+ArialMT"/>
                <a:cs typeface="VBJCCD+UVNUMW+ArialMT"/>
              </a:rPr>
              <a:t>•</a:t>
            </a:r>
            <a:r>
              <a:rPr dirty="0" sz="2450" spc="33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Open</a:t>
            </a:r>
            <a:r>
              <a:rPr dirty="0" sz="2400" spc="-46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CV</a:t>
            </a:r>
            <a:r>
              <a:rPr dirty="0" sz="2400" spc="-6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–</a:t>
            </a:r>
            <a:r>
              <a:rPr dirty="0" sz="2400" spc="-5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Computer</a:t>
            </a:r>
            <a:r>
              <a:rPr dirty="0" sz="2400" spc="-79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Vision</a:t>
            </a:r>
            <a:r>
              <a:rPr dirty="0" sz="2400" spc="-55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Python</a:t>
            </a:r>
            <a:r>
              <a:rPr dirty="0" sz="2400" spc="-52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Library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005620" y="2540754"/>
            <a:ext cx="8040402" cy="130237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450">
                <a:solidFill>
                  <a:srgbClr val="000000"/>
                </a:solidFill>
                <a:latin typeface="VBJCCD+UVNUMW+ArialMT"/>
                <a:cs typeface="VBJCCD+UVNUMW+ArialMT"/>
              </a:rPr>
              <a:t>•</a:t>
            </a:r>
            <a:r>
              <a:rPr dirty="0" sz="2450" spc="33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YOLO</a:t>
            </a:r>
            <a:r>
              <a:rPr dirty="0" sz="2400" spc="-177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-</a:t>
            </a:r>
            <a:r>
              <a:rPr dirty="0" sz="2400" spc="-54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is</a:t>
            </a:r>
            <a:r>
              <a:rPr dirty="0" sz="2400" spc="-56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a</a:t>
            </a:r>
            <a:r>
              <a:rPr dirty="0" sz="2400" spc="-56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state-of-the-art,</a:t>
            </a:r>
            <a:r>
              <a:rPr dirty="0" sz="2400" spc="-198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real-time</a:t>
            </a:r>
            <a:r>
              <a:rPr dirty="0" sz="2400" spc="-89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object</a:t>
            </a:r>
            <a:r>
              <a:rPr dirty="0" sz="2400" spc="-5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detection</a:t>
            </a:r>
            <a:r>
              <a:rPr dirty="0" sz="2400" spc="-98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system.</a:t>
            </a:r>
          </a:p>
          <a:p>
            <a:pPr marL="0" marR="0">
              <a:lnSpc>
                <a:spcPts val="2400"/>
              </a:lnSpc>
              <a:spcBef>
                <a:spcPts val="4319"/>
              </a:spcBef>
              <a:spcAft>
                <a:spcPts val="0"/>
              </a:spcAft>
            </a:pPr>
            <a:r>
              <a:rPr dirty="0" sz="2450">
                <a:solidFill>
                  <a:srgbClr val="000000"/>
                </a:solidFill>
                <a:latin typeface="VBJCCD+UVNUMW+ArialMT"/>
                <a:cs typeface="VBJCCD+UVNUMW+ArialMT"/>
              </a:rPr>
              <a:t>•</a:t>
            </a:r>
            <a:r>
              <a:rPr dirty="0" sz="2450" spc="33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Pycharm</a:t>
            </a:r>
            <a:r>
              <a:rPr dirty="0" sz="2400" spc="-69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–</a:t>
            </a:r>
            <a:r>
              <a:rPr dirty="0" sz="2400" spc="-5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IDE</a:t>
            </a:r>
            <a:r>
              <a:rPr dirty="0" sz="2400" spc="-55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for</a:t>
            </a:r>
            <a:r>
              <a:rPr dirty="0" sz="2400" spc="-102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Calibri"/>
                <a:cs typeface="Calibri"/>
              </a:rPr>
              <a:t>python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052100" y="5920842"/>
            <a:ext cx="7800987" cy="3429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SMART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NAVIGATION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TOOL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FOR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VISUALLY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IMPAIRED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PEOPLE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13358" y="6516217"/>
            <a:ext cx="384125" cy="266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94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2834639" y="6565755"/>
            <a:ext cx="3999827" cy="266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IT19049878</a:t>
            </a:r>
            <a:r>
              <a:rPr dirty="0" sz="1800" spc="831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|</a:t>
            </a:r>
            <a:r>
              <a:rPr dirty="0" sz="1800" spc="796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Jathusanan.E</a:t>
            </a:r>
            <a:r>
              <a:rPr dirty="0" sz="1800" spc="-56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|</a:t>
            </a:r>
            <a:r>
              <a:rPr dirty="0" sz="1800" spc="-46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2022-277</a:t>
            </a:r>
          </a:p>
        </p:txBody>
      </p:sp>
    </p:spTree>
  </p:cSld>
  <p:clrMapOvr>
    <a:masterClrMapping/>
  </p:clrMapOvr>
</p:sld>
</file>

<file path=ppt/slides/slide83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4668229" y="195310"/>
            <a:ext cx="2476648" cy="45499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282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 b="1">
                <a:solidFill>
                  <a:srgbClr val="203864"/>
                </a:solidFill>
                <a:latin typeface="Cambria"/>
                <a:cs typeface="Cambria"/>
              </a:rPr>
              <a:t>Requirements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062152" y="1644115"/>
            <a:ext cx="2389099" cy="7493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7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 b="1">
                <a:solidFill>
                  <a:srgbClr val="843c0b"/>
                </a:solidFill>
                <a:latin typeface="Garamond"/>
                <a:cs typeface="Garamond"/>
              </a:rPr>
              <a:t>Non</a:t>
            </a:r>
            <a:r>
              <a:rPr dirty="0" sz="2400" b="1">
                <a:solidFill>
                  <a:srgbClr val="843c0b"/>
                </a:solidFill>
                <a:latin typeface="Garamond"/>
                <a:cs typeface="Garamond"/>
              </a:rPr>
              <a:t> </a:t>
            </a:r>
            <a:r>
              <a:rPr dirty="0" sz="2400" b="1">
                <a:solidFill>
                  <a:srgbClr val="843c0b"/>
                </a:solidFill>
                <a:latin typeface="Garamond"/>
                <a:cs typeface="Garamond"/>
              </a:rPr>
              <a:t>-</a:t>
            </a:r>
            <a:r>
              <a:rPr dirty="0" sz="2400" b="1">
                <a:solidFill>
                  <a:srgbClr val="843c0b"/>
                </a:solidFill>
                <a:latin typeface="Garamond"/>
                <a:cs typeface="Garamond"/>
              </a:rPr>
              <a:t> </a:t>
            </a:r>
            <a:r>
              <a:rPr dirty="0" sz="2400" b="1">
                <a:solidFill>
                  <a:srgbClr val="843c0b"/>
                </a:solidFill>
                <a:latin typeface="Garamond"/>
                <a:cs typeface="Garamond"/>
              </a:rPr>
              <a:t>Functional</a:t>
            </a:r>
          </a:p>
          <a:p>
            <a:pPr marL="211136" marR="0">
              <a:lnSpc>
                <a:spcPts val="2700"/>
              </a:lnSpc>
              <a:spcBef>
                <a:spcPts val="200"/>
              </a:spcBef>
              <a:spcAft>
                <a:spcPts val="0"/>
              </a:spcAft>
            </a:pPr>
            <a:r>
              <a:rPr dirty="0" sz="2400" b="1">
                <a:solidFill>
                  <a:srgbClr val="843c0b"/>
                </a:solidFill>
                <a:latin typeface="Garamond"/>
                <a:cs typeface="Garamond"/>
              </a:rPr>
              <a:t>Requirements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354583" y="1790515"/>
            <a:ext cx="1968549" cy="7493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07961" marR="0">
              <a:lnSpc>
                <a:spcPts val="27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 b="1">
                <a:solidFill>
                  <a:srgbClr val="843c0b"/>
                </a:solidFill>
                <a:latin typeface="Garamond"/>
                <a:cs typeface="Garamond"/>
              </a:rPr>
              <a:t>Functional</a:t>
            </a:r>
          </a:p>
          <a:p>
            <a:pPr marL="0" marR="0">
              <a:lnSpc>
                <a:spcPts val="2700"/>
              </a:lnSpc>
              <a:spcBef>
                <a:spcPts val="200"/>
              </a:spcBef>
              <a:spcAft>
                <a:spcPts val="0"/>
              </a:spcAft>
            </a:pPr>
            <a:r>
              <a:rPr dirty="0" sz="2400" b="1">
                <a:solidFill>
                  <a:srgbClr val="843c0b"/>
                </a:solidFill>
                <a:latin typeface="Garamond"/>
                <a:cs typeface="Garamond"/>
              </a:rPr>
              <a:t>Requirements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811622" y="2620849"/>
            <a:ext cx="1772984" cy="21042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250"/>
              </a:lnSpc>
              <a:spcBef>
                <a:spcPts val="50"/>
              </a:spcBef>
              <a:spcAft>
                <a:spcPts val="0"/>
              </a:spcAft>
            </a:pPr>
            <a:r>
              <a:rPr dirty="0" sz="2050">
                <a:solidFill>
                  <a:srgbClr val="000000"/>
                </a:solidFill>
                <a:latin typeface="TMDVBA+IKNIOJ+Wingdings-Regular"/>
                <a:cs typeface="TMDVBA+IKNIOJ+Wingdings-Regular"/>
              </a:rPr>
              <a:t>v</a:t>
            </a:r>
            <a:r>
              <a:rPr dirty="0" sz="2050" spc="-89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00000"/>
                </a:solidFill>
                <a:latin typeface="Garamond"/>
                <a:cs typeface="Garamond"/>
              </a:rPr>
              <a:t>Accuracy</a:t>
            </a:r>
          </a:p>
          <a:p>
            <a:pPr marL="0" marR="0">
              <a:lnSpc>
                <a:spcPts val="2250"/>
              </a:lnSpc>
              <a:spcBef>
                <a:spcPts val="0"/>
              </a:spcBef>
              <a:spcAft>
                <a:spcPts val="0"/>
              </a:spcAft>
            </a:pPr>
            <a:r>
              <a:rPr dirty="0" sz="2050">
                <a:solidFill>
                  <a:srgbClr val="000000"/>
                </a:solidFill>
                <a:latin typeface="TMDVBA+IKNIOJ+Wingdings-Regular"/>
                <a:cs typeface="TMDVBA+IKNIOJ+Wingdings-Regular"/>
              </a:rPr>
              <a:t>v</a:t>
            </a:r>
            <a:r>
              <a:rPr dirty="0" sz="2050" spc="-89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00000"/>
                </a:solidFill>
                <a:latin typeface="Garamond"/>
                <a:cs typeface="Garamond"/>
              </a:rPr>
              <a:t>Speed</a:t>
            </a:r>
          </a:p>
          <a:p>
            <a:pPr marL="0" marR="0">
              <a:lnSpc>
                <a:spcPts val="2250"/>
              </a:lnSpc>
              <a:spcBef>
                <a:spcPts val="155"/>
              </a:spcBef>
              <a:spcAft>
                <a:spcPts val="0"/>
              </a:spcAft>
            </a:pPr>
            <a:r>
              <a:rPr dirty="0" sz="2050">
                <a:solidFill>
                  <a:srgbClr val="000000"/>
                </a:solidFill>
                <a:latin typeface="TMDVBA+IKNIOJ+Wingdings-Regular"/>
                <a:cs typeface="TMDVBA+IKNIOJ+Wingdings-Regular"/>
              </a:rPr>
              <a:t>v</a:t>
            </a:r>
            <a:r>
              <a:rPr dirty="0" sz="2050" spc="-89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00000"/>
                </a:solidFill>
                <a:latin typeface="Garamond"/>
                <a:cs typeface="Garamond"/>
              </a:rPr>
              <a:t>Portability</a:t>
            </a:r>
          </a:p>
          <a:p>
            <a:pPr marL="0" marR="0">
              <a:lnSpc>
                <a:spcPts val="2250"/>
              </a:lnSpc>
              <a:spcBef>
                <a:spcPts val="50"/>
              </a:spcBef>
              <a:spcAft>
                <a:spcPts val="0"/>
              </a:spcAft>
            </a:pPr>
            <a:r>
              <a:rPr dirty="0" sz="2050">
                <a:solidFill>
                  <a:srgbClr val="000000"/>
                </a:solidFill>
                <a:latin typeface="TMDVBA+IKNIOJ+Wingdings-Regular"/>
                <a:cs typeface="TMDVBA+IKNIOJ+Wingdings-Regular"/>
              </a:rPr>
              <a:t>v</a:t>
            </a:r>
            <a:r>
              <a:rPr dirty="0" sz="2050" spc="-89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00000"/>
                </a:solidFill>
                <a:latin typeface="Garamond"/>
                <a:cs typeface="Garamond"/>
              </a:rPr>
              <a:t>Compatibility</a:t>
            </a:r>
          </a:p>
          <a:p>
            <a:pPr marL="0" marR="0">
              <a:lnSpc>
                <a:spcPts val="2250"/>
              </a:lnSpc>
              <a:spcBef>
                <a:spcPts val="0"/>
              </a:spcBef>
              <a:spcAft>
                <a:spcPts val="0"/>
              </a:spcAft>
            </a:pPr>
            <a:r>
              <a:rPr dirty="0" sz="2050">
                <a:solidFill>
                  <a:srgbClr val="000000"/>
                </a:solidFill>
                <a:latin typeface="TMDVBA+IKNIOJ+Wingdings-Regular"/>
                <a:cs typeface="TMDVBA+IKNIOJ+Wingdings-Regular"/>
              </a:rPr>
              <a:t>v</a:t>
            </a:r>
            <a:r>
              <a:rPr dirty="0" sz="2050" spc="-89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00000"/>
                </a:solidFill>
                <a:latin typeface="Garamond"/>
                <a:cs typeface="Garamond"/>
              </a:rPr>
              <a:t>Usability</a:t>
            </a:r>
          </a:p>
          <a:p>
            <a:pPr marL="0" marR="0">
              <a:lnSpc>
                <a:spcPts val="2250"/>
              </a:lnSpc>
              <a:spcBef>
                <a:spcPts val="50"/>
              </a:spcBef>
              <a:spcAft>
                <a:spcPts val="0"/>
              </a:spcAft>
            </a:pPr>
            <a:r>
              <a:rPr dirty="0" sz="2050">
                <a:solidFill>
                  <a:srgbClr val="000000"/>
                </a:solidFill>
                <a:latin typeface="TMDVBA+IKNIOJ+Wingdings-Regular"/>
                <a:cs typeface="TMDVBA+IKNIOJ+Wingdings-Regular"/>
              </a:rPr>
              <a:t>v</a:t>
            </a:r>
            <a:r>
              <a:rPr dirty="0" sz="2050" spc="-89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00000"/>
                </a:solidFill>
                <a:latin typeface="Garamond"/>
                <a:cs typeface="Garamond"/>
              </a:rPr>
              <a:t>Reliability</a:t>
            </a:r>
          </a:p>
          <a:p>
            <a:pPr marL="0" marR="0">
              <a:lnSpc>
                <a:spcPts val="2250"/>
              </a:lnSpc>
              <a:spcBef>
                <a:spcPts val="0"/>
              </a:spcBef>
              <a:spcAft>
                <a:spcPts val="0"/>
              </a:spcAft>
            </a:pPr>
            <a:r>
              <a:rPr dirty="0" sz="2050">
                <a:solidFill>
                  <a:srgbClr val="000000"/>
                </a:solidFill>
                <a:latin typeface="TMDVBA+IKNIOJ+Wingdings-Regular"/>
                <a:cs typeface="TMDVBA+IKNIOJ+Wingdings-Regular"/>
              </a:rPr>
              <a:t>v</a:t>
            </a:r>
            <a:r>
              <a:rPr dirty="0" sz="2050" spc="-89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00000"/>
                </a:solidFill>
                <a:latin typeface="Garamond"/>
                <a:cs typeface="Garamond"/>
              </a:rPr>
              <a:t>Scalability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892913" y="2767248"/>
            <a:ext cx="2459990" cy="93815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250"/>
              </a:lnSpc>
              <a:spcBef>
                <a:spcPts val="50"/>
              </a:spcBef>
              <a:spcAft>
                <a:spcPts val="0"/>
              </a:spcAft>
            </a:pPr>
            <a:r>
              <a:rPr dirty="0" sz="2050">
                <a:solidFill>
                  <a:srgbClr val="000000"/>
                </a:solidFill>
                <a:latin typeface="TMDVBA+IKNIOJ+Wingdings-Regular"/>
                <a:cs typeface="TMDVBA+IKNIOJ+Wingdings-Regular"/>
              </a:rPr>
              <a:t>v</a:t>
            </a:r>
            <a:r>
              <a:rPr dirty="0" sz="2050" spc="-89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00000"/>
                </a:solidFill>
                <a:latin typeface="Garamond"/>
                <a:cs typeface="Garamond"/>
              </a:rPr>
              <a:t>Walk-lane</a:t>
            </a:r>
            <a:r>
              <a:rPr dirty="0" sz="2000">
                <a:solidFill>
                  <a:srgbClr val="000000"/>
                </a:solidFill>
                <a:latin typeface="Garamond"/>
                <a:cs typeface="Garamond"/>
              </a:rPr>
              <a:t> </a:t>
            </a:r>
            <a:r>
              <a:rPr dirty="0" sz="2000">
                <a:solidFill>
                  <a:srgbClr val="000000"/>
                </a:solidFill>
                <a:latin typeface="Garamond"/>
                <a:cs typeface="Garamond"/>
              </a:rPr>
              <a:t>Detection</a:t>
            </a:r>
          </a:p>
          <a:p>
            <a:pPr marL="0" marR="0">
              <a:lnSpc>
                <a:spcPts val="2250"/>
              </a:lnSpc>
              <a:spcBef>
                <a:spcPts val="0"/>
              </a:spcBef>
              <a:spcAft>
                <a:spcPts val="0"/>
              </a:spcAft>
            </a:pPr>
            <a:r>
              <a:rPr dirty="0" sz="2050">
                <a:solidFill>
                  <a:srgbClr val="000000"/>
                </a:solidFill>
                <a:latin typeface="TMDVBA+IKNIOJ+Wingdings-Regular"/>
                <a:cs typeface="TMDVBA+IKNIOJ+Wingdings-Regular"/>
              </a:rPr>
              <a:t>v</a:t>
            </a:r>
            <a:r>
              <a:rPr dirty="0" sz="2050" spc="-89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00000"/>
                </a:solidFill>
                <a:latin typeface="Garamond"/>
                <a:cs typeface="Garamond"/>
              </a:rPr>
              <a:t>Prompt</a:t>
            </a:r>
            <a:r>
              <a:rPr dirty="0" sz="2000">
                <a:solidFill>
                  <a:srgbClr val="000000"/>
                </a:solidFill>
                <a:latin typeface="Garamond"/>
                <a:cs typeface="Garamond"/>
              </a:rPr>
              <a:t> </a:t>
            </a:r>
            <a:r>
              <a:rPr dirty="0" sz="2000">
                <a:solidFill>
                  <a:srgbClr val="000000"/>
                </a:solidFill>
                <a:latin typeface="Garamond"/>
                <a:cs typeface="Garamond"/>
              </a:rPr>
              <a:t>proper</a:t>
            </a:r>
            <a:r>
              <a:rPr dirty="0" sz="2000">
                <a:solidFill>
                  <a:srgbClr val="000000"/>
                </a:solidFill>
                <a:latin typeface="Garamond"/>
                <a:cs typeface="Garamond"/>
              </a:rPr>
              <a:t> </a:t>
            </a:r>
            <a:r>
              <a:rPr dirty="0" sz="2000">
                <a:solidFill>
                  <a:srgbClr val="000000"/>
                </a:solidFill>
                <a:latin typeface="Garamond"/>
                <a:cs typeface="Garamond"/>
              </a:rPr>
              <a:t>alert</a:t>
            </a:r>
          </a:p>
          <a:p>
            <a:pPr marL="285750" marR="0">
              <a:lnSpc>
                <a:spcPts val="2250"/>
              </a:lnSpc>
              <a:spcBef>
                <a:spcPts val="192"/>
              </a:spcBef>
              <a:spcAft>
                <a:spcPts val="0"/>
              </a:spcAft>
            </a:pPr>
            <a:r>
              <a:rPr dirty="0" sz="2000">
                <a:solidFill>
                  <a:srgbClr val="000000"/>
                </a:solidFill>
                <a:latin typeface="Garamond"/>
                <a:cs typeface="Garamond"/>
              </a:rPr>
              <a:t>messages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892913" y="3681648"/>
            <a:ext cx="2880170" cy="33898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250"/>
              </a:lnSpc>
              <a:spcBef>
                <a:spcPts val="0"/>
              </a:spcBef>
              <a:spcAft>
                <a:spcPts val="0"/>
              </a:spcAft>
            </a:pPr>
            <a:r>
              <a:rPr dirty="0" sz="2050">
                <a:solidFill>
                  <a:srgbClr val="000000"/>
                </a:solidFill>
                <a:latin typeface="TMDVBA+IKNIOJ+Wingdings-Regular"/>
                <a:cs typeface="TMDVBA+IKNIOJ+Wingdings-Regular"/>
              </a:rPr>
              <a:t>v</a:t>
            </a:r>
            <a:r>
              <a:rPr dirty="0" sz="2050" spc="-89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00000"/>
                </a:solidFill>
                <a:latin typeface="Garamond"/>
                <a:cs typeface="Garamond"/>
              </a:rPr>
              <a:t>Guide</a:t>
            </a:r>
            <a:r>
              <a:rPr dirty="0" sz="2000">
                <a:solidFill>
                  <a:srgbClr val="000000"/>
                </a:solidFill>
                <a:latin typeface="Garamond"/>
                <a:cs typeface="Garamond"/>
              </a:rPr>
              <a:t> </a:t>
            </a:r>
            <a:r>
              <a:rPr dirty="0" sz="2000">
                <a:solidFill>
                  <a:srgbClr val="000000"/>
                </a:solidFill>
                <a:latin typeface="Garamond"/>
                <a:cs typeface="Garamond"/>
              </a:rPr>
              <a:t>safely</a:t>
            </a:r>
            <a:r>
              <a:rPr dirty="0" sz="2000">
                <a:solidFill>
                  <a:srgbClr val="000000"/>
                </a:solidFill>
                <a:latin typeface="Garamond"/>
                <a:cs typeface="Garamond"/>
              </a:rPr>
              <a:t> </a:t>
            </a:r>
            <a:r>
              <a:rPr dirty="0" sz="2000">
                <a:solidFill>
                  <a:srgbClr val="000000"/>
                </a:solidFill>
                <a:latin typeface="Garamond"/>
                <a:cs typeface="Garamond"/>
              </a:rPr>
              <a:t>through</a:t>
            </a:r>
            <a:r>
              <a:rPr dirty="0" sz="2000">
                <a:solidFill>
                  <a:srgbClr val="000000"/>
                </a:solidFill>
                <a:latin typeface="Garamond"/>
                <a:cs typeface="Garamond"/>
              </a:rPr>
              <a:t> </a:t>
            </a:r>
            <a:r>
              <a:rPr dirty="0" sz="2000">
                <a:solidFill>
                  <a:srgbClr val="000000"/>
                </a:solidFill>
                <a:latin typeface="Garamond"/>
                <a:cs typeface="Garamond"/>
              </a:rPr>
              <a:t>the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2178663" y="4012636"/>
            <a:ext cx="1226442" cy="3238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250"/>
              </a:lnSpc>
              <a:spcBef>
                <a:spcPts val="0"/>
              </a:spcBef>
              <a:spcAft>
                <a:spcPts val="0"/>
              </a:spcAft>
            </a:pPr>
            <a:r>
              <a:rPr dirty="0" sz="2000">
                <a:solidFill>
                  <a:srgbClr val="000000"/>
                </a:solidFill>
                <a:latin typeface="Garamond"/>
                <a:cs typeface="Garamond"/>
              </a:rPr>
              <a:t>Walk-lanes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2052100" y="5920842"/>
            <a:ext cx="7800987" cy="3429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SMART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NAVIGATION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TOOL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FOR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VISUALLY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IMPAIRED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PEOPLE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3011247" y="6441525"/>
            <a:ext cx="3999827" cy="266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IT19049878</a:t>
            </a:r>
            <a:r>
              <a:rPr dirty="0" sz="1800" spc="831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|</a:t>
            </a:r>
            <a:r>
              <a:rPr dirty="0" sz="1800" spc="796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Jathusanan.E</a:t>
            </a:r>
            <a:r>
              <a:rPr dirty="0" sz="1800" spc="-56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|</a:t>
            </a:r>
            <a:r>
              <a:rPr dirty="0" sz="1800" spc="-46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2022-277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1106784" y="6480389"/>
            <a:ext cx="306883" cy="1905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898989"/>
                </a:solidFill>
                <a:latin typeface="Calibri"/>
                <a:cs typeface="Calibri"/>
              </a:rPr>
              <a:t>83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213358" y="6516217"/>
            <a:ext cx="384125" cy="266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94</a:t>
            </a:r>
          </a:p>
        </p:txBody>
      </p:sp>
    </p:spTree>
  </p:cSld>
  <p:clrMapOvr>
    <a:masterClrMapping/>
  </p:clrMapOvr>
</p:sld>
</file>

<file path=ppt/slides/slide84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3924598" y="559615"/>
            <a:ext cx="4146030" cy="38442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726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 b="1">
                <a:solidFill>
                  <a:srgbClr val="203864"/>
                </a:solidFill>
                <a:latin typeface="Georgia"/>
                <a:cs typeface="Georgia"/>
              </a:rPr>
              <a:t>Completion</a:t>
            </a:r>
            <a:r>
              <a:rPr dirty="0" sz="2400" b="1">
                <a:solidFill>
                  <a:srgbClr val="203864"/>
                </a:solidFill>
                <a:latin typeface="Georgia"/>
                <a:cs typeface="Georgia"/>
              </a:rPr>
              <a:t> </a:t>
            </a:r>
            <a:r>
              <a:rPr dirty="0" sz="2400" b="1">
                <a:solidFill>
                  <a:srgbClr val="203864"/>
                </a:solidFill>
                <a:latin typeface="Georgia"/>
                <a:cs typeface="Georgia"/>
              </a:rPr>
              <a:t>of</a:t>
            </a:r>
            <a:r>
              <a:rPr dirty="0" sz="2400" b="1">
                <a:solidFill>
                  <a:srgbClr val="203864"/>
                </a:solidFill>
                <a:latin typeface="Georgia"/>
                <a:cs typeface="Georgia"/>
              </a:rPr>
              <a:t> </a:t>
            </a:r>
            <a:r>
              <a:rPr dirty="0" sz="2400" b="1">
                <a:solidFill>
                  <a:srgbClr val="203864"/>
                </a:solidFill>
                <a:latin typeface="Georgia"/>
                <a:cs typeface="Georgia"/>
              </a:rPr>
              <a:t>the</a:t>
            </a:r>
            <a:r>
              <a:rPr dirty="0" sz="2400" b="1">
                <a:solidFill>
                  <a:srgbClr val="203864"/>
                </a:solidFill>
                <a:latin typeface="Georgia"/>
                <a:cs typeface="Georgia"/>
              </a:rPr>
              <a:t> </a:t>
            </a:r>
            <a:r>
              <a:rPr dirty="0" sz="2400" b="1">
                <a:solidFill>
                  <a:srgbClr val="203864"/>
                </a:solidFill>
                <a:latin typeface="Georgia"/>
                <a:cs typeface="Georgia"/>
              </a:rPr>
              <a:t>project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361406" y="1799562"/>
            <a:ext cx="2643111" cy="438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150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 b="1">
                <a:solidFill>
                  <a:srgbClr val="c55a11"/>
                </a:solidFill>
                <a:latin typeface="Garamond"/>
                <a:cs typeface="Garamond"/>
              </a:rPr>
              <a:t>Completed</a:t>
            </a:r>
            <a:r>
              <a:rPr dirty="0" sz="2800" b="1">
                <a:solidFill>
                  <a:srgbClr val="c55a11"/>
                </a:solidFill>
                <a:latin typeface="Garamond"/>
                <a:cs typeface="Garamond"/>
              </a:rPr>
              <a:t> </a:t>
            </a:r>
            <a:r>
              <a:rPr dirty="0" sz="2800" b="1">
                <a:solidFill>
                  <a:srgbClr val="c55a11"/>
                </a:solidFill>
                <a:latin typeface="Garamond"/>
                <a:cs typeface="Garamond"/>
              </a:rPr>
              <a:t>work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6838015" y="1848804"/>
            <a:ext cx="3471657" cy="438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150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 b="1">
                <a:solidFill>
                  <a:srgbClr val="c55a11"/>
                </a:solidFill>
                <a:latin typeface="Garamond"/>
                <a:cs typeface="Garamond"/>
              </a:rPr>
              <a:t>Work</a:t>
            </a:r>
            <a:r>
              <a:rPr dirty="0" sz="2800" b="1">
                <a:solidFill>
                  <a:srgbClr val="c55a11"/>
                </a:solidFill>
                <a:latin typeface="Garamond"/>
                <a:cs typeface="Garamond"/>
              </a:rPr>
              <a:t> </a:t>
            </a:r>
            <a:r>
              <a:rPr dirty="0" sz="2800" b="1">
                <a:solidFill>
                  <a:srgbClr val="c55a11"/>
                </a:solidFill>
                <a:latin typeface="Garamond"/>
                <a:cs typeface="Garamond"/>
              </a:rPr>
              <a:t>to</a:t>
            </a:r>
            <a:r>
              <a:rPr dirty="0" sz="2800" b="1">
                <a:solidFill>
                  <a:srgbClr val="c55a11"/>
                </a:solidFill>
                <a:latin typeface="Garamond"/>
                <a:cs typeface="Garamond"/>
              </a:rPr>
              <a:t> </a:t>
            </a:r>
            <a:r>
              <a:rPr dirty="0" sz="2800" b="1">
                <a:solidFill>
                  <a:srgbClr val="c55a11"/>
                </a:solidFill>
                <a:latin typeface="Garamond"/>
                <a:cs typeface="Garamond"/>
              </a:rPr>
              <a:t>be</a:t>
            </a:r>
            <a:r>
              <a:rPr dirty="0" sz="2800" b="1">
                <a:solidFill>
                  <a:srgbClr val="c55a11"/>
                </a:solidFill>
                <a:latin typeface="Garamond"/>
                <a:cs typeface="Garamond"/>
              </a:rPr>
              <a:t> </a:t>
            </a:r>
            <a:r>
              <a:rPr dirty="0" sz="2800" b="1">
                <a:solidFill>
                  <a:srgbClr val="c55a11"/>
                </a:solidFill>
                <a:latin typeface="Garamond"/>
                <a:cs typeface="Garamond"/>
              </a:rPr>
              <a:t>completed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164963" y="2598212"/>
            <a:ext cx="2546668" cy="34063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250"/>
              </a:lnSpc>
              <a:spcBef>
                <a:spcPts val="0"/>
              </a:spcBef>
              <a:spcAft>
                <a:spcPts val="0"/>
              </a:spcAft>
            </a:pPr>
            <a:r>
              <a:rPr dirty="0" sz="2050">
                <a:solidFill>
                  <a:srgbClr val="000000"/>
                </a:solidFill>
                <a:latin typeface="VBJCCD+UVNUMW+ArialMT"/>
                <a:cs typeface="VBJCCD+UVNUMW+ArialMT"/>
              </a:rPr>
              <a:t>ü</a:t>
            </a:r>
            <a:r>
              <a:rPr dirty="0" sz="2050" spc="592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00000"/>
                </a:solidFill>
                <a:latin typeface="Garamond"/>
                <a:cs typeface="Garamond"/>
              </a:rPr>
              <a:t>Walk-Lane</a:t>
            </a:r>
            <a:r>
              <a:rPr dirty="0" sz="2000">
                <a:solidFill>
                  <a:srgbClr val="000000"/>
                </a:solidFill>
                <a:latin typeface="Garamond"/>
                <a:cs typeface="Garamond"/>
              </a:rPr>
              <a:t> </a:t>
            </a:r>
            <a:r>
              <a:rPr dirty="0" sz="2000">
                <a:solidFill>
                  <a:srgbClr val="000000"/>
                </a:solidFill>
                <a:latin typeface="Garamond"/>
                <a:cs typeface="Garamond"/>
              </a:rPr>
              <a:t>Detection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859865" y="2697326"/>
            <a:ext cx="2651252" cy="3238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250"/>
              </a:lnSpc>
              <a:spcBef>
                <a:spcPts val="0"/>
              </a:spcBef>
              <a:spcAft>
                <a:spcPts val="0"/>
              </a:spcAft>
            </a:pPr>
            <a:r>
              <a:rPr dirty="0" sz="2050">
                <a:solidFill>
                  <a:srgbClr val="000000"/>
                </a:solidFill>
                <a:latin typeface="EJLQIE+DJFCKH+CourierNewPSMT"/>
                <a:cs typeface="EJLQIE+DJFCKH+CourierNewPSMT"/>
              </a:rPr>
              <a:t>o</a:t>
            </a:r>
            <a:r>
              <a:rPr dirty="0" sz="2050" spc="95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00000"/>
                </a:solidFill>
                <a:latin typeface="Garamond"/>
                <a:cs typeface="Garamond"/>
              </a:rPr>
              <a:t>Voice</a:t>
            </a:r>
            <a:r>
              <a:rPr dirty="0" sz="2000">
                <a:solidFill>
                  <a:srgbClr val="000000"/>
                </a:solidFill>
                <a:latin typeface="Garamond"/>
                <a:cs typeface="Garamond"/>
              </a:rPr>
              <a:t> </a:t>
            </a:r>
            <a:r>
              <a:rPr dirty="0" sz="2000">
                <a:solidFill>
                  <a:srgbClr val="000000"/>
                </a:solidFill>
                <a:latin typeface="Garamond"/>
                <a:cs typeface="Garamond"/>
              </a:rPr>
              <a:t>alert</a:t>
            </a:r>
            <a:r>
              <a:rPr dirty="0" sz="2000">
                <a:solidFill>
                  <a:srgbClr val="000000"/>
                </a:solidFill>
                <a:latin typeface="Garamond"/>
                <a:cs typeface="Garamond"/>
              </a:rPr>
              <a:t> </a:t>
            </a:r>
            <a:r>
              <a:rPr dirty="0" sz="2000">
                <a:solidFill>
                  <a:srgbClr val="000000"/>
                </a:solidFill>
                <a:latin typeface="Garamond"/>
                <a:cs typeface="Garamond"/>
              </a:rPr>
              <a:t>generation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2164962" y="3150972"/>
            <a:ext cx="3265297" cy="34063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250"/>
              </a:lnSpc>
              <a:spcBef>
                <a:spcPts val="0"/>
              </a:spcBef>
              <a:spcAft>
                <a:spcPts val="0"/>
              </a:spcAft>
            </a:pPr>
            <a:r>
              <a:rPr dirty="0" sz="2050">
                <a:solidFill>
                  <a:srgbClr val="000000"/>
                </a:solidFill>
                <a:latin typeface="VBJCCD+UVNUMW+ArialMT"/>
                <a:cs typeface="VBJCCD+UVNUMW+ArialMT"/>
              </a:rPr>
              <a:t>ü</a:t>
            </a:r>
            <a:r>
              <a:rPr dirty="0" sz="2050" spc="592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00000"/>
                </a:solidFill>
                <a:latin typeface="Garamond"/>
                <a:cs typeface="Garamond"/>
              </a:rPr>
              <a:t>Getting</a:t>
            </a:r>
            <a:r>
              <a:rPr dirty="0" sz="2000">
                <a:solidFill>
                  <a:srgbClr val="000000"/>
                </a:solidFill>
                <a:latin typeface="Garamond"/>
                <a:cs typeface="Garamond"/>
              </a:rPr>
              <a:t> </a:t>
            </a:r>
            <a:r>
              <a:rPr dirty="0" sz="2000">
                <a:solidFill>
                  <a:srgbClr val="000000"/>
                </a:solidFill>
                <a:latin typeface="Garamond"/>
                <a:cs typeface="Garamond"/>
              </a:rPr>
              <a:t>alert</a:t>
            </a:r>
            <a:r>
              <a:rPr dirty="0" sz="2000">
                <a:solidFill>
                  <a:srgbClr val="000000"/>
                </a:solidFill>
                <a:latin typeface="Garamond"/>
                <a:cs typeface="Garamond"/>
              </a:rPr>
              <a:t> </a:t>
            </a:r>
            <a:r>
              <a:rPr dirty="0" sz="2000">
                <a:solidFill>
                  <a:srgbClr val="000000"/>
                </a:solidFill>
                <a:latin typeface="Garamond"/>
                <a:cs typeface="Garamond"/>
              </a:rPr>
              <a:t>messages</a:t>
            </a:r>
            <a:r>
              <a:rPr dirty="0" sz="2000">
                <a:solidFill>
                  <a:srgbClr val="000000"/>
                </a:solidFill>
                <a:latin typeface="Garamond"/>
                <a:cs typeface="Garamond"/>
              </a:rPr>
              <a:t> </a:t>
            </a:r>
            <a:r>
              <a:rPr dirty="0" sz="2000">
                <a:solidFill>
                  <a:srgbClr val="000000"/>
                </a:solidFill>
                <a:latin typeface="Garamond"/>
                <a:cs typeface="Garamond"/>
              </a:rPr>
              <a:t>in</a:t>
            </a:r>
            <a:r>
              <a:rPr dirty="0" sz="2000">
                <a:solidFill>
                  <a:srgbClr val="000000"/>
                </a:solidFill>
                <a:latin typeface="Garamond"/>
                <a:cs typeface="Garamond"/>
              </a:rPr>
              <a:t> </a:t>
            </a:r>
            <a:r>
              <a:rPr dirty="0" sz="2000">
                <a:solidFill>
                  <a:srgbClr val="000000"/>
                </a:solidFill>
                <a:latin typeface="Garamond"/>
                <a:cs typeface="Garamond"/>
              </a:rPr>
              <a:t>the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6859865" y="3349072"/>
            <a:ext cx="3211640" cy="3238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250"/>
              </a:lnSpc>
              <a:spcBef>
                <a:spcPts val="0"/>
              </a:spcBef>
              <a:spcAft>
                <a:spcPts val="0"/>
              </a:spcAft>
            </a:pPr>
            <a:r>
              <a:rPr dirty="0" sz="2050">
                <a:solidFill>
                  <a:srgbClr val="000000"/>
                </a:solidFill>
                <a:latin typeface="EJLQIE+DJFCKH+CourierNewPSMT"/>
                <a:cs typeface="EJLQIE+DJFCKH+CourierNewPSMT"/>
              </a:rPr>
              <a:t>o</a:t>
            </a:r>
            <a:r>
              <a:rPr dirty="0" sz="2050" spc="95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00000"/>
                </a:solidFill>
                <a:latin typeface="Garamond"/>
                <a:cs typeface="Garamond"/>
              </a:rPr>
              <a:t>Integrate</a:t>
            </a:r>
            <a:r>
              <a:rPr dirty="0" sz="2000">
                <a:solidFill>
                  <a:srgbClr val="000000"/>
                </a:solidFill>
                <a:latin typeface="Garamond"/>
                <a:cs typeface="Garamond"/>
              </a:rPr>
              <a:t> </a:t>
            </a:r>
            <a:r>
              <a:rPr dirty="0" sz="2000">
                <a:solidFill>
                  <a:srgbClr val="000000"/>
                </a:solidFill>
                <a:latin typeface="Garamond"/>
                <a:cs typeface="Garamond"/>
              </a:rPr>
              <a:t>with</a:t>
            </a:r>
            <a:r>
              <a:rPr dirty="0" sz="2000">
                <a:solidFill>
                  <a:srgbClr val="000000"/>
                </a:solidFill>
                <a:latin typeface="Garamond"/>
                <a:cs typeface="Garamond"/>
              </a:rPr>
              <a:t> </a:t>
            </a:r>
            <a:r>
              <a:rPr dirty="0" sz="2000">
                <a:solidFill>
                  <a:srgbClr val="000000"/>
                </a:solidFill>
                <a:latin typeface="Garamond"/>
                <a:cs typeface="Garamond"/>
              </a:rPr>
              <a:t>the</a:t>
            </a:r>
            <a:r>
              <a:rPr dirty="0" sz="2000">
                <a:solidFill>
                  <a:srgbClr val="000000"/>
                </a:solidFill>
                <a:latin typeface="Garamond"/>
                <a:cs typeface="Garamond"/>
              </a:rPr>
              <a:t> </a:t>
            </a:r>
            <a:r>
              <a:rPr dirty="0" sz="2000">
                <a:solidFill>
                  <a:srgbClr val="000000"/>
                </a:solidFill>
                <a:latin typeface="Garamond"/>
                <a:cs typeface="Garamond"/>
              </a:rPr>
              <a:t>hardware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2450713" y="3483793"/>
            <a:ext cx="1309814" cy="3238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250"/>
              </a:lnSpc>
              <a:spcBef>
                <a:spcPts val="0"/>
              </a:spcBef>
              <a:spcAft>
                <a:spcPts val="0"/>
              </a:spcAft>
            </a:pPr>
            <a:r>
              <a:rPr dirty="0" sz="2000">
                <a:solidFill>
                  <a:srgbClr val="000000"/>
                </a:solidFill>
                <a:latin typeface="Garamond"/>
                <a:cs typeface="Garamond"/>
              </a:rPr>
              <a:t>text</a:t>
            </a:r>
            <a:r>
              <a:rPr dirty="0" sz="2000">
                <a:solidFill>
                  <a:srgbClr val="000000"/>
                </a:solidFill>
                <a:latin typeface="Garamond"/>
                <a:cs typeface="Garamond"/>
              </a:rPr>
              <a:t> </a:t>
            </a:r>
            <a:r>
              <a:rPr dirty="0" sz="2000">
                <a:solidFill>
                  <a:srgbClr val="000000"/>
                </a:solidFill>
                <a:latin typeface="Garamond"/>
                <a:cs typeface="Garamond"/>
              </a:rPr>
              <a:t>format.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7202765" y="3656052"/>
            <a:ext cx="1281881" cy="3238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250"/>
              </a:lnSpc>
              <a:spcBef>
                <a:spcPts val="0"/>
              </a:spcBef>
              <a:spcAft>
                <a:spcPts val="0"/>
              </a:spcAft>
            </a:pPr>
            <a:r>
              <a:rPr dirty="0" sz="2000">
                <a:solidFill>
                  <a:srgbClr val="000000"/>
                </a:solidFill>
                <a:latin typeface="Garamond"/>
                <a:cs typeface="Garamond"/>
              </a:rPr>
              <a:t>component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2099650" y="4011506"/>
            <a:ext cx="2935606" cy="34063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250"/>
              </a:lnSpc>
              <a:spcBef>
                <a:spcPts val="0"/>
              </a:spcBef>
              <a:spcAft>
                <a:spcPts val="0"/>
              </a:spcAft>
            </a:pPr>
            <a:r>
              <a:rPr dirty="0" sz="2050">
                <a:solidFill>
                  <a:srgbClr val="000000"/>
                </a:solidFill>
                <a:latin typeface="VBJCCD+UVNUMW+ArialMT"/>
                <a:cs typeface="VBJCCD+UVNUMW+ArialMT"/>
              </a:rPr>
              <a:t>ü</a:t>
            </a:r>
            <a:r>
              <a:rPr dirty="0" sz="2050" spc="592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00000"/>
                </a:solidFill>
                <a:latin typeface="Garamond"/>
                <a:cs typeface="Garamond"/>
              </a:rPr>
              <a:t>Build</a:t>
            </a:r>
            <a:r>
              <a:rPr dirty="0" sz="2000">
                <a:solidFill>
                  <a:srgbClr val="000000"/>
                </a:solidFill>
                <a:latin typeface="Garamond"/>
                <a:cs typeface="Garamond"/>
              </a:rPr>
              <a:t> </a:t>
            </a:r>
            <a:r>
              <a:rPr dirty="0" sz="2000">
                <a:solidFill>
                  <a:srgbClr val="000000"/>
                </a:solidFill>
                <a:latin typeface="Garamond"/>
                <a:cs typeface="Garamond"/>
              </a:rPr>
              <a:t>model</a:t>
            </a:r>
            <a:r>
              <a:rPr dirty="0" sz="2000">
                <a:solidFill>
                  <a:srgbClr val="000000"/>
                </a:solidFill>
                <a:latin typeface="Garamond"/>
                <a:cs typeface="Garamond"/>
              </a:rPr>
              <a:t> </a:t>
            </a:r>
            <a:r>
              <a:rPr dirty="0" sz="2000">
                <a:solidFill>
                  <a:srgbClr val="000000"/>
                </a:solidFill>
                <a:latin typeface="Garamond"/>
                <a:cs typeface="Garamond"/>
              </a:rPr>
              <a:t>to</a:t>
            </a:r>
            <a:r>
              <a:rPr dirty="0" sz="2000">
                <a:solidFill>
                  <a:srgbClr val="000000"/>
                </a:solidFill>
                <a:latin typeface="Garamond"/>
                <a:cs typeface="Garamond"/>
              </a:rPr>
              <a:t> </a:t>
            </a:r>
            <a:r>
              <a:rPr dirty="0" sz="2000">
                <a:solidFill>
                  <a:srgbClr val="000000"/>
                </a:solidFill>
                <a:latin typeface="Garamond"/>
                <a:cs typeface="Garamond"/>
              </a:rPr>
              <a:t>detect</a:t>
            </a:r>
            <a:r>
              <a:rPr dirty="0" sz="2000">
                <a:solidFill>
                  <a:srgbClr val="000000"/>
                </a:solidFill>
                <a:latin typeface="Garamond"/>
                <a:cs typeface="Garamond"/>
              </a:rPr>
              <a:t> </a:t>
            </a:r>
            <a:r>
              <a:rPr dirty="0" sz="2000">
                <a:solidFill>
                  <a:srgbClr val="000000"/>
                </a:solidFill>
                <a:latin typeface="Garamond"/>
                <a:cs typeface="Garamond"/>
              </a:rPr>
              <a:t>the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2385399" y="4344329"/>
            <a:ext cx="2586925" cy="3238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250"/>
              </a:lnSpc>
              <a:spcBef>
                <a:spcPts val="0"/>
              </a:spcBef>
              <a:spcAft>
                <a:spcPts val="0"/>
              </a:spcAft>
            </a:pPr>
            <a:r>
              <a:rPr dirty="0" sz="2000">
                <a:solidFill>
                  <a:srgbClr val="000000"/>
                </a:solidFill>
                <a:latin typeface="Garamond"/>
                <a:cs typeface="Garamond"/>
              </a:rPr>
              <a:t>people</a:t>
            </a:r>
            <a:r>
              <a:rPr dirty="0" sz="2000">
                <a:solidFill>
                  <a:srgbClr val="000000"/>
                </a:solidFill>
                <a:latin typeface="Garamond"/>
                <a:cs typeface="Garamond"/>
              </a:rPr>
              <a:t> </a:t>
            </a:r>
            <a:r>
              <a:rPr dirty="0" sz="2000">
                <a:solidFill>
                  <a:srgbClr val="000000"/>
                </a:solidFill>
                <a:latin typeface="Garamond"/>
                <a:cs typeface="Garamond"/>
              </a:rPr>
              <a:t>on</a:t>
            </a:r>
            <a:r>
              <a:rPr dirty="0" sz="2000">
                <a:solidFill>
                  <a:srgbClr val="000000"/>
                </a:solidFill>
                <a:latin typeface="Garamond"/>
                <a:cs typeface="Garamond"/>
              </a:rPr>
              <a:t> </a:t>
            </a:r>
            <a:r>
              <a:rPr dirty="0" sz="2000">
                <a:solidFill>
                  <a:srgbClr val="000000"/>
                </a:solidFill>
                <a:latin typeface="Garamond"/>
                <a:cs typeface="Garamond"/>
              </a:rPr>
              <a:t>the</a:t>
            </a:r>
            <a:r>
              <a:rPr dirty="0" sz="2000">
                <a:solidFill>
                  <a:srgbClr val="000000"/>
                </a:solidFill>
                <a:latin typeface="Garamond"/>
                <a:cs typeface="Garamond"/>
              </a:rPr>
              <a:t> </a:t>
            </a:r>
            <a:r>
              <a:rPr dirty="0" sz="2000">
                <a:solidFill>
                  <a:srgbClr val="000000"/>
                </a:solidFill>
                <a:latin typeface="Garamond"/>
                <a:cs typeface="Garamond"/>
              </a:rPr>
              <a:t>walk-lanes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2052100" y="5920842"/>
            <a:ext cx="7800987" cy="3429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SMART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NAVIGATION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TOOL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FOR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VISUALLY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IMPAIRED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PEOPLE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2550527" y="6462186"/>
            <a:ext cx="3999827" cy="266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IT19049878</a:t>
            </a:r>
            <a:r>
              <a:rPr dirty="0" sz="1800" spc="831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|</a:t>
            </a:r>
            <a:r>
              <a:rPr dirty="0" sz="1800" spc="796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Jathusanan.E</a:t>
            </a:r>
            <a:r>
              <a:rPr dirty="0" sz="1800" spc="-56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|</a:t>
            </a:r>
            <a:r>
              <a:rPr dirty="0" sz="1800" spc="-46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2022-277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213358" y="6516217"/>
            <a:ext cx="384125" cy="266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95</a:t>
            </a:r>
          </a:p>
        </p:txBody>
      </p:sp>
    </p:spTree>
  </p:cSld>
  <p:clrMapOvr>
    <a:masterClrMapping/>
  </p:clrMapOvr>
</p:sld>
</file>

<file path=ppt/slides/slide85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5242990" y="177373"/>
            <a:ext cx="1629494" cy="45499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282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 b="1">
                <a:solidFill>
                  <a:srgbClr val="203864"/>
                </a:solidFill>
                <a:latin typeface="Cambria"/>
                <a:cs typeface="Cambria"/>
              </a:rPr>
              <a:t>Evidence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052100" y="5920842"/>
            <a:ext cx="7800987" cy="3429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SMART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NAVIGATION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TOOL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FOR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VISUALLY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IMPAIRED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PEOPLE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106784" y="6480389"/>
            <a:ext cx="306883" cy="1905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898989"/>
                </a:solidFill>
                <a:latin typeface="Calibri"/>
                <a:cs typeface="Calibri"/>
              </a:rPr>
              <a:t>85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13358" y="6516217"/>
            <a:ext cx="384125" cy="266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95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758439" y="6585150"/>
            <a:ext cx="3999827" cy="266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IT19049878</a:t>
            </a:r>
            <a:r>
              <a:rPr dirty="0" sz="1800" spc="831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|</a:t>
            </a:r>
            <a:r>
              <a:rPr dirty="0" sz="1800" spc="796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Jathusanan.E</a:t>
            </a:r>
            <a:r>
              <a:rPr dirty="0" sz="1800" spc="-56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|</a:t>
            </a:r>
            <a:r>
              <a:rPr dirty="0" sz="1800" spc="-46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2022-277</a:t>
            </a:r>
          </a:p>
        </p:txBody>
      </p:sp>
    </p:spTree>
  </p:cSld>
  <p:clrMapOvr>
    <a:masterClrMapping/>
  </p:clrMapOvr>
</p:sld>
</file>

<file path=ppt/slides/slide86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5242990" y="177373"/>
            <a:ext cx="1629494" cy="45499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282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 b="1">
                <a:solidFill>
                  <a:srgbClr val="203864"/>
                </a:solidFill>
                <a:latin typeface="Cambria"/>
                <a:cs typeface="Cambria"/>
              </a:rPr>
              <a:t>Evidence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052100" y="5920842"/>
            <a:ext cx="7800987" cy="3429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SMART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NAVIGATION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TOOL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FOR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VISUALLY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IMPAIRED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PEOPLE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106784" y="6480389"/>
            <a:ext cx="306883" cy="1905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898989"/>
                </a:solidFill>
                <a:latin typeface="Calibri"/>
                <a:cs typeface="Calibri"/>
              </a:rPr>
              <a:t>86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13358" y="6516217"/>
            <a:ext cx="384125" cy="266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95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758439" y="6585150"/>
            <a:ext cx="3999827" cy="266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IT19049878</a:t>
            </a:r>
            <a:r>
              <a:rPr dirty="0" sz="1800" spc="831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|</a:t>
            </a:r>
            <a:r>
              <a:rPr dirty="0" sz="1800" spc="796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Jathusanan.E</a:t>
            </a:r>
            <a:r>
              <a:rPr dirty="0" sz="1800" spc="-56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|</a:t>
            </a:r>
            <a:r>
              <a:rPr dirty="0" sz="1800" spc="-46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2022-277</a:t>
            </a:r>
          </a:p>
        </p:txBody>
      </p:sp>
    </p:spTree>
  </p:cSld>
  <p:clrMapOvr>
    <a:masterClrMapping/>
  </p:clrMapOvr>
</p:sld>
</file>

<file path=ppt/slides/slide87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3584735" y="154844"/>
            <a:ext cx="4673769" cy="45499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282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 b="1">
                <a:solidFill>
                  <a:srgbClr val="203864"/>
                </a:solidFill>
                <a:latin typeface="Cambria"/>
                <a:cs typeface="Cambria"/>
              </a:rPr>
              <a:t>Work</a:t>
            </a:r>
            <a:r>
              <a:rPr dirty="0" sz="2800" b="1">
                <a:solidFill>
                  <a:srgbClr val="203864"/>
                </a:solidFill>
                <a:latin typeface="Cambria"/>
                <a:cs typeface="Cambria"/>
              </a:rPr>
              <a:t> </a:t>
            </a:r>
            <a:r>
              <a:rPr dirty="0" sz="2800" b="1">
                <a:solidFill>
                  <a:srgbClr val="203864"/>
                </a:solidFill>
                <a:latin typeface="Cambria"/>
                <a:cs typeface="Cambria"/>
              </a:rPr>
              <a:t>Breakdown</a:t>
            </a:r>
            <a:r>
              <a:rPr dirty="0" sz="2800" b="1">
                <a:solidFill>
                  <a:srgbClr val="203864"/>
                </a:solidFill>
                <a:latin typeface="Cambria"/>
                <a:cs typeface="Cambria"/>
              </a:rPr>
              <a:t> </a:t>
            </a:r>
            <a:r>
              <a:rPr dirty="0" sz="2800" b="1">
                <a:solidFill>
                  <a:srgbClr val="203864"/>
                </a:solidFill>
                <a:latin typeface="Cambria"/>
                <a:cs typeface="Cambria"/>
              </a:rPr>
              <a:t>Structure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052100" y="5920842"/>
            <a:ext cx="7800987" cy="3429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SMART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NAVIGATION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TOOL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FOR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VISUALLY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IMPAIRED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PEOPLE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106784" y="6480389"/>
            <a:ext cx="306883" cy="1905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898989"/>
                </a:solidFill>
                <a:latin typeface="Calibri"/>
                <a:cs typeface="Calibri"/>
              </a:rPr>
              <a:t>87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13358" y="6516217"/>
            <a:ext cx="384125" cy="266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95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758439" y="6585150"/>
            <a:ext cx="3999827" cy="266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IT19049878</a:t>
            </a:r>
            <a:r>
              <a:rPr dirty="0" sz="1800" spc="831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|</a:t>
            </a:r>
            <a:r>
              <a:rPr dirty="0" sz="1800" spc="796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Jathusanan.E</a:t>
            </a:r>
            <a:r>
              <a:rPr dirty="0" sz="1800" spc="-56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|</a:t>
            </a:r>
            <a:r>
              <a:rPr dirty="0" sz="1800" spc="-46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2022-277</a:t>
            </a:r>
          </a:p>
        </p:txBody>
      </p:sp>
    </p:spTree>
  </p:cSld>
  <p:clrMapOvr>
    <a:masterClrMapping/>
  </p:clrMapOvr>
</p:sld>
</file>

<file path=ppt/slides/slide88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5159375" y="177373"/>
            <a:ext cx="2024361" cy="45499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282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 b="1">
                <a:solidFill>
                  <a:srgbClr val="203864"/>
                </a:solidFill>
                <a:latin typeface="Cambria"/>
                <a:cs typeface="Cambria"/>
              </a:rPr>
              <a:t>Gantt</a:t>
            </a:r>
            <a:r>
              <a:rPr dirty="0" sz="2800" b="1">
                <a:solidFill>
                  <a:srgbClr val="203864"/>
                </a:solidFill>
                <a:latin typeface="Cambria"/>
                <a:cs typeface="Cambria"/>
              </a:rPr>
              <a:t> </a:t>
            </a:r>
            <a:r>
              <a:rPr dirty="0" sz="2800" b="1">
                <a:solidFill>
                  <a:srgbClr val="203864"/>
                </a:solidFill>
                <a:latin typeface="Cambria"/>
                <a:cs typeface="Cambria"/>
              </a:rPr>
              <a:t>Chart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052100" y="5920842"/>
            <a:ext cx="7800987" cy="3429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SMART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NAVIGATION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TOOL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FOR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VISUALLY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IMPAIRED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PEOPLE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106784" y="6480389"/>
            <a:ext cx="306883" cy="1905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898989"/>
                </a:solidFill>
                <a:latin typeface="Calibri"/>
                <a:cs typeface="Calibri"/>
              </a:rPr>
              <a:t>88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13358" y="6516217"/>
            <a:ext cx="384125" cy="266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95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758439" y="6585150"/>
            <a:ext cx="3999827" cy="266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IT19049878</a:t>
            </a:r>
            <a:r>
              <a:rPr dirty="0" sz="1800" spc="831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|</a:t>
            </a:r>
            <a:r>
              <a:rPr dirty="0" sz="1800" spc="796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Jathusanan.E</a:t>
            </a:r>
            <a:r>
              <a:rPr dirty="0" sz="1800" spc="-56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|</a:t>
            </a:r>
            <a:r>
              <a:rPr dirty="0" sz="1800" spc="-46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2022-277</a:t>
            </a:r>
          </a:p>
        </p:txBody>
      </p:sp>
    </p:spTree>
  </p:cSld>
  <p:clrMapOvr>
    <a:masterClrMapping/>
  </p:clrMapOvr>
</p:sld>
</file>

<file path=ppt/slides/slide89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4896601" y="222344"/>
            <a:ext cx="2226468" cy="51454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751"/>
              </a:lnSpc>
              <a:spcBef>
                <a:spcPts val="0"/>
              </a:spcBef>
              <a:spcAft>
                <a:spcPts val="0"/>
              </a:spcAft>
            </a:pPr>
            <a:r>
              <a:rPr dirty="0" sz="3200" b="1">
                <a:solidFill>
                  <a:srgbClr val="203864"/>
                </a:solidFill>
                <a:latin typeface="Cambria"/>
                <a:cs typeface="Cambria"/>
              </a:rPr>
              <a:t>References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18589" y="992879"/>
            <a:ext cx="11106646" cy="152037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992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[1]</a:t>
            </a:r>
            <a:r>
              <a:rPr dirty="0" sz="18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A.J.</a:t>
            </a:r>
            <a:r>
              <a:rPr dirty="0" sz="18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Jackson,</a:t>
            </a:r>
            <a:r>
              <a:rPr dirty="0" sz="18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J.S.</a:t>
            </a:r>
            <a:r>
              <a:rPr dirty="0" sz="18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Wolffsohn,</a:t>
            </a:r>
            <a:r>
              <a:rPr dirty="0" sz="18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"Low</a:t>
            </a:r>
            <a:r>
              <a:rPr dirty="0" sz="18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Vision</a:t>
            </a:r>
            <a:r>
              <a:rPr dirty="0" sz="18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Manual",</a:t>
            </a:r>
            <a:r>
              <a:rPr dirty="0" sz="1800" spc="1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Elsevier,</a:t>
            </a:r>
            <a:r>
              <a:rPr dirty="0" sz="1800" spc="1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Philadelphia,</a:t>
            </a:r>
            <a:r>
              <a:rPr dirty="0" sz="1800" spc="14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USA</a:t>
            </a:r>
            <a:r>
              <a:rPr dirty="0" sz="18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(2007).</a:t>
            </a:r>
          </a:p>
          <a:p>
            <a:pPr marL="0" marR="0">
              <a:lnSpc>
                <a:spcPts val="1992"/>
              </a:lnSpc>
              <a:spcBef>
                <a:spcPts val="1200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[2]</a:t>
            </a:r>
            <a:r>
              <a:rPr dirty="0" sz="18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L.E.F.</a:t>
            </a:r>
            <a:r>
              <a:rPr dirty="0" sz="18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Simpson</a:t>
            </a:r>
            <a:r>
              <a:rPr dirty="0" sz="18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R.C.,</a:t>
            </a:r>
            <a:r>
              <a:rPr dirty="0" sz="18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R.A.</a:t>
            </a:r>
            <a:r>
              <a:rPr dirty="0" sz="18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Cooper,</a:t>
            </a:r>
            <a:r>
              <a:rPr dirty="0" sz="18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"J.</a:t>
            </a:r>
            <a:r>
              <a:rPr dirty="0" sz="18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Rehabil.</a:t>
            </a:r>
            <a:r>
              <a:rPr dirty="0" sz="1800" spc="1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Res.</a:t>
            </a:r>
            <a:r>
              <a:rPr dirty="0" sz="18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Dev.,</a:t>
            </a:r>
            <a:r>
              <a:rPr dirty="0" sz="18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45</a:t>
            </a:r>
            <a:r>
              <a:rPr dirty="0" sz="18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(1)</a:t>
            </a:r>
            <a:r>
              <a:rPr dirty="0" sz="18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(2008),</a:t>
            </a:r>
            <a:r>
              <a:rPr dirty="0" sz="18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pp.</a:t>
            </a:r>
            <a:r>
              <a:rPr dirty="0" sz="18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53-72.</a:t>
            </a:r>
          </a:p>
          <a:p>
            <a:pPr marL="0" marR="0">
              <a:lnSpc>
                <a:spcPts val="1992"/>
              </a:lnSpc>
              <a:spcBef>
                <a:spcPts val="1300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[3]</a:t>
            </a:r>
            <a:r>
              <a:rPr dirty="0" sz="1800" spc="25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I.</a:t>
            </a:r>
            <a:r>
              <a:rPr dirty="0" sz="1800" spc="2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Ulrich,</a:t>
            </a:r>
            <a:r>
              <a:rPr dirty="0" sz="1800" spc="37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J.</a:t>
            </a:r>
            <a:r>
              <a:rPr dirty="0" sz="1800" spc="2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Borenstein</a:t>
            </a:r>
            <a:r>
              <a:rPr dirty="0" sz="1800" spc="44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"The</a:t>
            </a:r>
            <a:r>
              <a:rPr dirty="0" sz="1800" spc="37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GuideCane</a:t>
            </a:r>
            <a:r>
              <a:rPr dirty="0" sz="1800" spc="4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–</a:t>
            </a:r>
            <a:r>
              <a:rPr dirty="0" sz="1800" spc="2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applying</a:t>
            </a:r>
            <a:r>
              <a:rPr dirty="0" sz="1800" spc="34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mobile</a:t>
            </a:r>
            <a:r>
              <a:rPr dirty="0" sz="1800" spc="34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robot</a:t>
            </a:r>
            <a:r>
              <a:rPr dirty="0" sz="1800" spc="2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technologies</a:t>
            </a:r>
            <a:r>
              <a:rPr dirty="0" sz="1800" spc="47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to</a:t>
            </a:r>
            <a:r>
              <a:rPr dirty="0" sz="1800" spc="28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assist</a:t>
            </a:r>
            <a:r>
              <a:rPr dirty="0" sz="1800" spc="3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the</a:t>
            </a:r>
            <a:r>
              <a:rPr dirty="0" sz="1800" spc="3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visually</a:t>
            </a:r>
            <a:r>
              <a:rPr dirty="0" sz="1800" spc="37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impaired"</a:t>
            </a:r>
            <a:r>
              <a:rPr dirty="0" sz="1800" spc="5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IEEE</a:t>
            </a:r>
          </a:p>
          <a:p>
            <a:pPr marL="0" marR="0">
              <a:lnSpc>
                <a:spcPts val="1992"/>
              </a:lnSpc>
              <a:spcBef>
                <a:spcPts val="1200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Trans.</a:t>
            </a:r>
            <a:r>
              <a:rPr dirty="0" sz="18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Syst.</a:t>
            </a:r>
            <a:r>
              <a:rPr dirty="0" sz="18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Man</a:t>
            </a:r>
            <a:r>
              <a:rPr dirty="0" sz="18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Cybern.</a:t>
            </a:r>
            <a:r>
              <a:rPr dirty="0" sz="18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Part</a:t>
            </a:r>
            <a:r>
              <a:rPr dirty="0" sz="18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A:</a:t>
            </a:r>
            <a:r>
              <a:rPr dirty="0" sz="18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Syst.</a:t>
            </a:r>
            <a:r>
              <a:rPr dirty="0" sz="18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Hum.,</a:t>
            </a:r>
            <a:r>
              <a:rPr dirty="0" sz="18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31</a:t>
            </a:r>
            <a:r>
              <a:rPr dirty="0" sz="18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(2)</a:t>
            </a:r>
            <a:r>
              <a:rPr dirty="0" sz="18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(2001),</a:t>
            </a:r>
            <a:r>
              <a:rPr dirty="0" sz="18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pp.</a:t>
            </a:r>
            <a:r>
              <a:rPr dirty="0" sz="18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131-136.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318589" y="2638799"/>
            <a:ext cx="11105065" cy="69665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992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[4]</a:t>
            </a:r>
            <a:r>
              <a:rPr dirty="0" sz="1800" spc="98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S.</a:t>
            </a:r>
            <a:r>
              <a:rPr dirty="0" sz="1800" spc="9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Shoval,</a:t>
            </a:r>
            <a:r>
              <a:rPr dirty="0" sz="1800" spc="10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J.</a:t>
            </a:r>
            <a:r>
              <a:rPr dirty="0" sz="1800" spc="94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Borenstein,</a:t>
            </a:r>
            <a:r>
              <a:rPr dirty="0" sz="1800" spc="116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Y.</a:t>
            </a:r>
            <a:r>
              <a:rPr dirty="0" sz="1800" spc="-134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Koren</a:t>
            </a:r>
            <a:r>
              <a:rPr dirty="0" sz="1800" spc="10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"Auditory</a:t>
            </a:r>
            <a:r>
              <a:rPr dirty="0" sz="1800" spc="11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guidance</a:t>
            </a:r>
            <a:r>
              <a:rPr dirty="0" sz="1800" spc="112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with</a:t>
            </a:r>
            <a:r>
              <a:rPr dirty="0" sz="1800" spc="10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the</a:t>
            </a:r>
            <a:r>
              <a:rPr dirty="0" sz="1800" spc="10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Navbelt</a:t>
            </a:r>
            <a:r>
              <a:rPr dirty="0" sz="1800" spc="11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–</a:t>
            </a:r>
            <a:r>
              <a:rPr dirty="0" sz="1800" spc="94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a</a:t>
            </a:r>
            <a:r>
              <a:rPr dirty="0" sz="1800" spc="98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computerized</a:t>
            </a:r>
            <a:r>
              <a:rPr dirty="0" sz="1800" spc="127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travel</a:t>
            </a:r>
            <a:r>
              <a:rPr dirty="0" sz="1800" spc="11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aid</a:t>
            </a:r>
            <a:r>
              <a:rPr dirty="0" sz="1800" spc="107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for</a:t>
            </a:r>
            <a:r>
              <a:rPr dirty="0" sz="1800" spc="98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the</a:t>
            </a:r>
            <a:r>
              <a:rPr dirty="0" sz="1800" spc="10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blind"</a:t>
            </a:r>
          </a:p>
          <a:p>
            <a:pPr marL="0" marR="0">
              <a:lnSpc>
                <a:spcPts val="1992"/>
              </a:lnSpc>
              <a:spcBef>
                <a:spcPts val="1200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IEEE</a:t>
            </a:r>
            <a:r>
              <a:rPr dirty="0" sz="18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Trans.</a:t>
            </a:r>
            <a:r>
              <a:rPr dirty="0" sz="18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Syst.</a:t>
            </a:r>
            <a:r>
              <a:rPr dirty="0" sz="18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Man</a:t>
            </a:r>
            <a:r>
              <a:rPr dirty="0" sz="18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Cybern.</a:t>
            </a:r>
            <a:r>
              <a:rPr dirty="0" sz="18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Part</a:t>
            </a:r>
            <a:r>
              <a:rPr dirty="0" sz="18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C:</a:t>
            </a:r>
            <a:r>
              <a:rPr dirty="0" sz="18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Appl.</a:t>
            </a:r>
            <a:r>
              <a:rPr dirty="0" sz="18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Rev.,</a:t>
            </a:r>
            <a:r>
              <a:rPr dirty="0" sz="18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28</a:t>
            </a:r>
            <a:r>
              <a:rPr dirty="0" sz="18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(3)</a:t>
            </a:r>
            <a:r>
              <a:rPr dirty="0" sz="18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(1998),</a:t>
            </a:r>
            <a:r>
              <a:rPr dirty="0" sz="18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pp.</a:t>
            </a:r>
            <a:r>
              <a:rPr dirty="0" sz="18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459-467.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318589" y="3461759"/>
            <a:ext cx="11116945" cy="6966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992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[5]</a:t>
            </a:r>
            <a:r>
              <a:rPr dirty="0" sz="1800" spc="11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P.</a:t>
            </a:r>
            <a:r>
              <a:rPr dirty="0" sz="1800" spc="-92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Dollar,</a:t>
            </a:r>
            <a:r>
              <a:rPr dirty="0" sz="1800" spc="5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C.</a:t>
            </a:r>
            <a:r>
              <a:rPr dirty="0" sz="1800" spc="114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Wojek,</a:t>
            </a:r>
            <a:r>
              <a:rPr dirty="0" sz="1800" spc="-2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B.</a:t>
            </a:r>
            <a:r>
              <a:rPr dirty="0" sz="1800" spc="114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Schiele,</a:t>
            </a:r>
            <a:r>
              <a:rPr dirty="0" sz="1800" spc="13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P.</a:t>
            </a:r>
            <a:r>
              <a:rPr dirty="0" sz="1800" spc="-92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Perona</a:t>
            </a:r>
            <a:r>
              <a:rPr dirty="0" sz="1800" spc="115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"Pedestrian</a:t>
            </a:r>
            <a:r>
              <a:rPr dirty="0" sz="1800" spc="137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detection:</a:t>
            </a:r>
            <a:r>
              <a:rPr dirty="0" sz="1800" spc="135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an</a:t>
            </a:r>
            <a:r>
              <a:rPr dirty="0" sz="1800" spc="115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evaluation</a:t>
            </a:r>
            <a:r>
              <a:rPr dirty="0" sz="1800" spc="135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of</a:t>
            </a:r>
            <a:r>
              <a:rPr dirty="0" sz="1800" spc="11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the</a:t>
            </a:r>
            <a:r>
              <a:rPr dirty="0" sz="1800" spc="114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state</a:t>
            </a:r>
            <a:r>
              <a:rPr dirty="0" sz="1800" spc="122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of</a:t>
            </a:r>
            <a:r>
              <a:rPr dirty="0" sz="1800" spc="11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the</a:t>
            </a:r>
            <a:r>
              <a:rPr dirty="0" sz="1800" spc="114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art"</a:t>
            </a:r>
            <a:r>
              <a:rPr dirty="0" sz="1800" spc="124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IEEE</a:t>
            </a:r>
            <a:r>
              <a:rPr dirty="0" sz="1800" spc="12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Trans.</a:t>
            </a:r>
          </a:p>
          <a:p>
            <a:pPr marL="0" marR="0">
              <a:lnSpc>
                <a:spcPts val="1992"/>
              </a:lnSpc>
              <a:spcBef>
                <a:spcPts val="1200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Pattern</a:t>
            </a:r>
            <a:r>
              <a:rPr dirty="0" sz="18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Anal.</a:t>
            </a:r>
            <a:r>
              <a:rPr dirty="0" sz="18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Mach.</a:t>
            </a:r>
            <a:r>
              <a:rPr dirty="0" sz="18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Intell.,</a:t>
            </a:r>
            <a:r>
              <a:rPr dirty="0" sz="18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34</a:t>
            </a:r>
            <a:r>
              <a:rPr dirty="0" sz="18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(4)</a:t>
            </a:r>
            <a:r>
              <a:rPr dirty="0" sz="18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(2012),</a:t>
            </a:r>
            <a:r>
              <a:rPr dirty="0" sz="18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pp.</a:t>
            </a:r>
            <a:r>
              <a:rPr dirty="0" sz="18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743-761.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318589" y="4284719"/>
            <a:ext cx="11106518" cy="152037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992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[6]</a:t>
            </a:r>
            <a:r>
              <a:rPr dirty="0" sz="18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S.</a:t>
            </a:r>
            <a:r>
              <a:rPr dirty="0" sz="18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Se,</a:t>
            </a:r>
            <a:r>
              <a:rPr dirty="0" sz="18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M.</a:t>
            </a:r>
            <a:r>
              <a:rPr dirty="0" sz="18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Brady</a:t>
            </a:r>
            <a:r>
              <a:rPr dirty="0" sz="18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"Road</a:t>
            </a:r>
            <a:r>
              <a:rPr dirty="0" sz="18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feature</a:t>
            </a:r>
            <a:r>
              <a:rPr dirty="0" sz="1800" spc="1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detection</a:t>
            </a:r>
            <a:r>
              <a:rPr dirty="0" sz="1800" spc="12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and</a:t>
            </a:r>
            <a:r>
              <a:rPr dirty="0" sz="18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estimation"</a:t>
            </a:r>
            <a:r>
              <a:rPr dirty="0" sz="1800" spc="15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Mach.</a:t>
            </a:r>
            <a:r>
              <a:rPr dirty="0" sz="18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Vis.</a:t>
            </a:r>
            <a:r>
              <a:rPr dirty="0" sz="18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Appl.,</a:t>
            </a:r>
            <a:r>
              <a:rPr dirty="0" sz="18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14</a:t>
            </a:r>
            <a:r>
              <a:rPr dirty="0" sz="18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(3)</a:t>
            </a:r>
            <a:r>
              <a:rPr dirty="0" sz="18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(2003),</a:t>
            </a:r>
            <a:r>
              <a:rPr dirty="0" sz="18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pp.</a:t>
            </a:r>
            <a:r>
              <a:rPr dirty="0" sz="18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157-165.</a:t>
            </a:r>
          </a:p>
          <a:p>
            <a:pPr marL="0" marR="0">
              <a:lnSpc>
                <a:spcPts val="1992"/>
              </a:lnSpc>
              <a:spcBef>
                <a:spcPts val="1200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[7]</a:t>
            </a:r>
            <a:r>
              <a:rPr dirty="0" sz="1800" spc="396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M.S.</a:t>
            </a:r>
            <a:r>
              <a:rPr dirty="0" sz="1800" spc="392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Uddin,</a:t>
            </a:r>
            <a:r>
              <a:rPr dirty="0" sz="1800" spc="398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T.</a:t>
            </a:r>
            <a:r>
              <a:rPr dirty="0" sz="1800" spc="268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Shioyama</a:t>
            </a:r>
            <a:r>
              <a:rPr dirty="0" sz="1800" spc="405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"Bipolarity</a:t>
            </a:r>
            <a:r>
              <a:rPr dirty="0" sz="1800" spc="42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and</a:t>
            </a:r>
            <a:r>
              <a:rPr dirty="0" sz="1800" spc="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projective</a:t>
            </a:r>
            <a:r>
              <a:rPr dirty="0" sz="1800" spc="417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invariant-based</a:t>
            </a:r>
            <a:r>
              <a:rPr dirty="0" sz="1800" spc="425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zebra-crossing</a:t>
            </a:r>
            <a:r>
              <a:rPr dirty="0" sz="1800" spc="42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detection</a:t>
            </a:r>
            <a:r>
              <a:rPr dirty="0" sz="1800" spc="419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for</a:t>
            </a:r>
            <a:r>
              <a:rPr dirty="0" sz="1800" spc="396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the</a:t>
            </a:r>
            <a:r>
              <a:rPr dirty="0" sz="1800" spc="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visually</a:t>
            </a:r>
          </a:p>
          <a:p>
            <a:pPr marL="0" marR="0">
              <a:lnSpc>
                <a:spcPts val="1992"/>
              </a:lnSpc>
              <a:spcBef>
                <a:spcPts val="1300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impaired"</a:t>
            </a:r>
            <a:r>
              <a:rPr dirty="0" sz="1800" spc="72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Proceedings</a:t>
            </a:r>
            <a:r>
              <a:rPr dirty="0" sz="1800" spc="71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of</a:t>
            </a:r>
            <a:r>
              <a:rPr dirty="0" sz="1800" spc="696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IEEE</a:t>
            </a:r>
            <a:r>
              <a:rPr dirty="0" sz="1800" spc="707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Computer</a:t>
            </a:r>
            <a:r>
              <a:rPr dirty="0" sz="1800" spc="71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Society</a:t>
            </a:r>
            <a:r>
              <a:rPr dirty="0" sz="1800" spc="71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Conference</a:t>
            </a:r>
            <a:r>
              <a:rPr dirty="0" sz="1800" spc="719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on</a:t>
            </a:r>
            <a:r>
              <a:rPr dirty="0" sz="1800" spc="694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Computer</a:t>
            </a:r>
            <a:r>
              <a:rPr dirty="0" sz="1800" spc="71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Vision</a:t>
            </a:r>
            <a:r>
              <a:rPr dirty="0" sz="1800" spc="594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and</a:t>
            </a:r>
            <a:r>
              <a:rPr dirty="0" sz="1800" spc="70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Pattern</a:t>
            </a:r>
            <a:r>
              <a:rPr dirty="0" sz="1800" spc="71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Recognition</a:t>
            </a:r>
          </a:p>
          <a:p>
            <a:pPr marL="0" marR="0">
              <a:lnSpc>
                <a:spcPts val="1992"/>
              </a:lnSpc>
              <a:spcBef>
                <a:spcPts val="1200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Workshops</a:t>
            </a:r>
            <a:r>
              <a:rPr dirty="0" sz="18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(2005),</a:t>
            </a:r>
            <a:r>
              <a:rPr dirty="0" sz="18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pp.</a:t>
            </a:r>
            <a:r>
              <a:rPr dirty="0" sz="18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22-30</a:t>
            </a:r>
            <a:r>
              <a:rPr dirty="0" sz="18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.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2052100" y="5920842"/>
            <a:ext cx="7800987" cy="3429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SMART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NAVIGATION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TOOL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FOR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VISUALLY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IMPAIRED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PEOPLE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1106784" y="6480389"/>
            <a:ext cx="306883" cy="1905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898989"/>
                </a:solidFill>
                <a:latin typeface="Calibri"/>
                <a:cs typeface="Calibri"/>
              </a:rPr>
              <a:t>89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213358" y="6516217"/>
            <a:ext cx="384125" cy="266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96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2758439" y="6585150"/>
            <a:ext cx="3999827" cy="266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IT19049878</a:t>
            </a:r>
            <a:r>
              <a:rPr dirty="0" sz="1800" spc="831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|</a:t>
            </a:r>
            <a:r>
              <a:rPr dirty="0" sz="1800" spc="796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Jathusanan.E</a:t>
            </a:r>
            <a:r>
              <a:rPr dirty="0" sz="1800" spc="-56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|</a:t>
            </a:r>
            <a:r>
              <a:rPr dirty="0" sz="1800" spc="-46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2022-277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3596464" y="960151"/>
            <a:ext cx="5310068" cy="6746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5012"/>
              </a:lnSpc>
              <a:spcBef>
                <a:spcPts val="0"/>
              </a:spcBef>
              <a:spcAft>
                <a:spcPts val="0"/>
              </a:spcAft>
            </a:pPr>
            <a:r>
              <a:rPr dirty="0" sz="5400">
                <a:solidFill>
                  <a:srgbClr val="000000"/>
                </a:solidFill>
                <a:latin typeface="RLBKGU+TKVWID+Calibri-Light,Bold"/>
                <a:cs typeface="RLBKGU+TKVWID+Calibri-Light,Bold"/>
              </a:rPr>
              <a:t>Research</a:t>
            </a:r>
            <a:r>
              <a:rPr dirty="0" sz="5400" spc="-253">
                <a:solidFill>
                  <a:srgbClr val="000000"/>
                </a:solidFill>
                <a:latin typeface="RLBKGU+TKVWID+Calibri-Light,Bold"/>
                <a:cs typeface="RLBKGU+TKVWID+Calibri-Light,Bold"/>
              </a:rPr>
              <a:t> </a:t>
            </a:r>
            <a:r>
              <a:rPr dirty="0" sz="5400">
                <a:solidFill>
                  <a:srgbClr val="000000"/>
                </a:solidFill>
                <a:latin typeface="RLBKGU+TKVWID+Calibri-Light,Bold"/>
                <a:cs typeface="RLBKGU+TKVWID+Calibri-Light,Bold"/>
              </a:rPr>
              <a:t>Question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37436" y="2550809"/>
            <a:ext cx="10126521" cy="218968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656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When</a:t>
            </a:r>
            <a:r>
              <a:rPr dirty="0" sz="2400" spc="69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considering</a:t>
            </a:r>
            <a:r>
              <a:rPr dirty="0" sz="2400" spc="688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the</a:t>
            </a:r>
            <a:r>
              <a:rPr dirty="0" sz="2400" spc="682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solutions</a:t>
            </a:r>
            <a:r>
              <a:rPr dirty="0" sz="2400" spc="69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that</a:t>
            </a:r>
            <a:r>
              <a:rPr dirty="0" sz="2400" spc="678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have</a:t>
            </a:r>
            <a:r>
              <a:rPr dirty="0" sz="2400" spc="682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been</a:t>
            </a:r>
            <a:r>
              <a:rPr dirty="0" sz="2400" spc="69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implemented</a:t>
            </a:r>
            <a:r>
              <a:rPr dirty="0" sz="2400" spc="665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to</a:t>
            </a:r>
            <a:r>
              <a:rPr dirty="0" sz="2400" spc="69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support</a:t>
            </a:r>
            <a:r>
              <a:rPr dirty="0" sz="2400" spc="69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the</a:t>
            </a:r>
          </a:p>
          <a:p>
            <a:pPr marL="0" marR="0">
              <a:lnSpc>
                <a:spcPts val="2656"/>
              </a:lnSpc>
              <a:spcBef>
                <a:spcPts val="150"/>
              </a:spcBef>
              <a:spcAft>
                <a:spcPts val="0"/>
              </a:spcAft>
            </a:pPr>
            <a:r>
              <a:rPr dirty="0" sz="24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visually</a:t>
            </a:r>
            <a:r>
              <a:rPr dirty="0" sz="2400" spc="66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impaired</a:t>
            </a:r>
            <a:r>
              <a:rPr dirty="0" sz="2400" spc="65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community,</a:t>
            </a:r>
            <a:r>
              <a:rPr dirty="0" sz="2400" spc="492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the</a:t>
            </a:r>
            <a:r>
              <a:rPr dirty="0" sz="2400" spc="657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use</a:t>
            </a:r>
            <a:r>
              <a:rPr dirty="0" sz="2400" spc="667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of</a:t>
            </a:r>
            <a:r>
              <a:rPr dirty="0" sz="2400" spc="667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Electronic</a:t>
            </a:r>
            <a:r>
              <a:rPr dirty="0" sz="2400" spc="644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Travel</a:t>
            </a:r>
            <a:r>
              <a:rPr dirty="0" sz="2400" spc="57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Aids</a:t>
            </a:r>
            <a:r>
              <a:rPr dirty="0" sz="2400" spc="68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(EDA)</a:t>
            </a:r>
            <a:r>
              <a:rPr dirty="0" sz="2400" spc="686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has</a:t>
            </a:r>
          </a:p>
          <a:p>
            <a:pPr marL="0" marR="0">
              <a:lnSpc>
                <a:spcPts val="2656"/>
              </a:lnSpc>
              <a:spcBef>
                <a:spcPts val="200"/>
              </a:spcBef>
              <a:spcAft>
                <a:spcPts val="0"/>
              </a:spcAft>
            </a:pPr>
            <a:r>
              <a:rPr dirty="0" sz="24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become</a:t>
            </a:r>
            <a:r>
              <a:rPr dirty="0" sz="2400" spc="985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immensely</a:t>
            </a:r>
            <a:r>
              <a:rPr dirty="0" sz="2400" spc="986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popular</a:t>
            </a:r>
            <a:r>
              <a:rPr dirty="0" sz="2400" spc="992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however</a:t>
            </a:r>
            <a:r>
              <a:rPr dirty="0" sz="2400" spc="1006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these</a:t>
            </a:r>
            <a:r>
              <a:rPr dirty="0" sz="2400" spc="994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devices</a:t>
            </a:r>
            <a:r>
              <a:rPr dirty="0" sz="2400" spc="997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lack</a:t>
            </a:r>
            <a:r>
              <a:rPr dirty="0" sz="2400" spc="992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several</a:t>
            </a:r>
            <a:r>
              <a:rPr dirty="0" sz="2400" spc="994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important</a:t>
            </a:r>
          </a:p>
          <a:p>
            <a:pPr marL="0" marR="0">
              <a:lnSpc>
                <a:spcPts val="2656"/>
              </a:lnSpc>
              <a:spcBef>
                <a:spcPts val="150"/>
              </a:spcBef>
              <a:spcAft>
                <a:spcPts val="0"/>
              </a:spcAft>
            </a:pPr>
            <a:r>
              <a:rPr dirty="0" sz="24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features</a:t>
            </a:r>
            <a:r>
              <a:rPr dirty="0" sz="2400" spc="453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when</a:t>
            </a:r>
            <a:r>
              <a:rPr dirty="0" sz="2400" spc="457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it</a:t>
            </a:r>
            <a:r>
              <a:rPr dirty="0" sz="2400" spc="438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comes</a:t>
            </a:r>
            <a:r>
              <a:rPr dirty="0" sz="2400" spc="45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to</a:t>
            </a:r>
            <a:r>
              <a:rPr dirty="0" sz="2400" spc="448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overcoming</a:t>
            </a:r>
            <a:r>
              <a:rPr dirty="0" sz="2400" spc="44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problems</a:t>
            </a:r>
            <a:r>
              <a:rPr dirty="0" sz="2400" spc="448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such</a:t>
            </a:r>
            <a:r>
              <a:rPr dirty="0" sz="2400" spc="457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as</a:t>
            </a:r>
            <a:r>
              <a:rPr dirty="0" sz="2400" spc="457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identifying</a:t>
            </a:r>
            <a:r>
              <a:rPr dirty="0" sz="2400" spc="432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a</a:t>
            </a:r>
            <a:r>
              <a:rPr dirty="0" sz="2400" spc="442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known</a:t>
            </a:r>
          </a:p>
          <a:p>
            <a:pPr marL="0" marR="0">
              <a:lnSpc>
                <a:spcPts val="2656"/>
              </a:lnSpc>
              <a:spcBef>
                <a:spcPts val="200"/>
              </a:spcBef>
              <a:spcAft>
                <a:spcPts val="0"/>
              </a:spcAft>
            </a:pPr>
            <a:r>
              <a:rPr dirty="0" sz="24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individual</a:t>
            </a:r>
            <a:r>
              <a:rPr dirty="0" sz="2400" spc="214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of</a:t>
            </a:r>
            <a:r>
              <a:rPr dirty="0" sz="2400" spc="239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the</a:t>
            </a:r>
            <a:r>
              <a:rPr dirty="0" sz="2400" spc="227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user</a:t>
            </a:r>
            <a:r>
              <a:rPr dirty="0" sz="2400" spc="247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in</a:t>
            </a:r>
            <a:r>
              <a:rPr dirty="0" sz="2400" spc="235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various</a:t>
            </a:r>
            <a:r>
              <a:rPr dirty="0" sz="2400" spc="24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environments.</a:t>
            </a:r>
            <a:r>
              <a:rPr dirty="0" sz="2400" spc="23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Many</a:t>
            </a:r>
            <a:r>
              <a:rPr dirty="0" sz="2400" spc="245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EDAs</a:t>
            </a:r>
            <a:r>
              <a:rPr dirty="0" sz="2400" spc="26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need</a:t>
            </a:r>
            <a:r>
              <a:rPr dirty="0" sz="2400" spc="235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to</a:t>
            </a:r>
            <a:r>
              <a:rPr dirty="0" sz="2400" spc="235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implement</a:t>
            </a:r>
          </a:p>
          <a:p>
            <a:pPr marL="0" marR="0">
              <a:lnSpc>
                <a:spcPts val="2656"/>
              </a:lnSpc>
              <a:spcBef>
                <a:spcPts val="150"/>
              </a:spcBef>
              <a:spcAft>
                <a:spcPts val="0"/>
              </a:spcAft>
            </a:pPr>
            <a:r>
              <a:rPr dirty="0" sz="24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this</a:t>
            </a:r>
            <a:r>
              <a:rPr dirty="0" sz="2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feature</a:t>
            </a:r>
            <a:r>
              <a:rPr dirty="0" sz="2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to</a:t>
            </a:r>
            <a:r>
              <a:rPr dirty="0" sz="2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overcome</a:t>
            </a:r>
            <a:r>
              <a:rPr dirty="0" sz="2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certain</a:t>
            </a:r>
            <a:r>
              <a:rPr dirty="0" sz="2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shortcomings</a:t>
            </a:r>
            <a:r>
              <a:rPr dirty="0" sz="2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faced</a:t>
            </a:r>
            <a:r>
              <a:rPr dirty="0" sz="2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by</a:t>
            </a:r>
            <a:r>
              <a:rPr dirty="0" sz="2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the</a:t>
            </a:r>
            <a:r>
              <a:rPr dirty="0" sz="24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user.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052100" y="5920842"/>
            <a:ext cx="7800987" cy="3429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SMART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NAVIGATION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TOOL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FOR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VISUALLY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IMPAIRED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PEOPLE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1184573" y="6480389"/>
            <a:ext cx="229641" cy="1905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898989"/>
                </a:solidFill>
                <a:latin typeface="Calibri"/>
                <a:cs typeface="Calibri"/>
              </a:rPr>
              <a:t>9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13358" y="6516217"/>
            <a:ext cx="384125" cy="266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09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2708517" y="6516217"/>
            <a:ext cx="4313309" cy="266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IT19109190</a:t>
            </a:r>
            <a:r>
              <a:rPr dirty="0" sz="1800" spc="425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|</a:t>
            </a:r>
            <a:r>
              <a:rPr dirty="0" sz="1800" spc="79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KESHARA</a:t>
            </a: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800" b="1">
                <a:solidFill>
                  <a:srgbClr val="000000"/>
                </a:solidFill>
                <a:latin typeface="Calibri"/>
                <a:cs typeface="Calibri"/>
              </a:rPr>
              <a:t>S.R.D.S</a:t>
            </a:r>
            <a:r>
              <a:rPr dirty="0" sz="1800" spc="-87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|</a:t>
            </a:r>
            <a:r>
              <a:rPr dirty="0" sz="1800" spc="-46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2022-277</a:t>
            </a:r>
          </a:p>
        </p:txBody>
      </p:sp>
    </p:spTree>
  </p:cSld>
  <p:clrMapOvr>
    <a:masterClrMapping/>
  </p:clrMapOvr>
</p:sld>
</file>

<file path=ppt/slides/slide90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4450474" y="512790"/>
            <a:ext cx="2285559" cy="45499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282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 b="1">
                <a:solidFill>
                  <a:srgbClr val="660033"/>
                </a:solidFill>
                <a:latin typeface="Cambria"/>
                <a:cs typeface="Cambria"/>
              </a:rPr>
              <a:t>Future</a:t>
            </a:r>
            <a:r>
              <a:rPr dirty="0" sz="2800" b="1">
                <a:solidFill>
                  <a:srgbClr val="660033"/>
                </a:solidFill>
                <a:latin typeface="Cambria"/>
                <a:cs typeface="Cambria"/>
              </a:rPr>
              <a:t> </a:t>
            </a:r>
            <a:r>
              <a:rPr dirty="0" sz="2800" b="1">
                <a:solidFill>
                  <a:srgbClr val="660033"/>
                </a:solidFill>
                <a:latin typeface="Cambria"/>
                <a:cs typeface="Cambria"/>
              </a:rPr>
              <a:t>Scope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328772" y="1797527"/>
            <a:ext cx="5370407" cy="4317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099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Increase</a:t>
            </a:r>
            <a:r>
              <a:rPr dirty="0" sz="28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8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the</a:t>
            </a:r>
            <a:r>
              <a:rPr dirty="0" sz="28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8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Portability</a:t>
            </a:r>
            <a:r>
              <a:rPr dirty="0" sz="28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8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of</a:t>
            </a:r>
            <a:r>
              <a:rPr dirty="0" sz="28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8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the</a:t>
            </a:r>
            <a:r>
              <a:rPr dirty="0" sz="28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8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device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889035" y="3098534"/>
            <a:ext cx="6249352" cy="16509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099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Adding</a:t>
            </a:r>
            <a:r>
              <a:rPr dirty="0" sz="28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8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Extra</a:t>
            </a:r>
            <a:r>
              <a:rPr dirty="0" sz="28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8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functionalities</a:t>
            </a:r>
            <a:r>
              <a:rPr dirty="0" sz="28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8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to</a:t>
            </a:r>
            <a:r>
              <a:rPr dirty="0" sz="28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8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the</a:t>
            </a:r>
            <a:r>
              <a:rPr dirty="0" sz="28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8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system.</a:t>
            </a:r>
          </a:p>
          <a:p>
            <a:pPr marL="683417" marR="0">
              <a:lnSpc>
                <a:spcPts val="3099"/>
              </a:lnSpc>
              <a:spcBef>
                <a:spcPts val="6500"/>
              </a:spcBef>
              <a:spcAft>
                <a:spcPts val="0"/>
              </a:spcAft>
            </a:pPr>
            <a:r>
              <a:rPr dirty="0" sz="28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Increase</a:t>
            </a:r>
            <a:r>
              <a:rPr dirty="0" sz="28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8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the</a:t>
            </a:r>
            <a:r>
              <a:rPr dirty="0" sz="28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8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dataset</a:t>
            </a:r>
            <a:r>
              <a:rPr dirty="0" sz="2800" spc="-1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8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and</a:t>
            </a:r>
            <a:r>
              <a:rPr dirty="0" sz="28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800">
                <a:solidFill>
                  <a:srgbClr val="000000"/>
                </a:solidFill>
                <a:latin typeface="MPVCDO+RFSFAS+TimesNewRomanPSMT"/>
                <a:cs typeface="MPVCDO+RFSFAS+TimesNewRomanPSMT"/>
              </a:rPr>
              <a:t>accuracy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052100" y="5920842"/>
            <a:ext cx="7800987" cy="3429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SMART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NAVIGATION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TOOL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FOR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VISUALLY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IMPAIRED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PEOPLE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1106784" y="6480389"/>
            <a:ext cx="306883" cy="1905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898989"/>
                </a:solidFill>
                <a:latin typeface="Calibri"/>
                <a:cs typeface="Calibri"/>
              </a:rPr>
              <a:t>90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213358" y="6516217"/>
            <a:ext cx="384125" cy="266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97</a:t>
            </a:r>
          </a:p>
        </p:txBody>
      </p:sp>
    </p:spTree>
  </p:cSld>
  <p:clrMapOvr>
    <a:masterClrMapping/>
  </p:clrMapOvr>
</p:sld>
</file>

<file path=ppt/slides/slide91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3185149" y="512790"/>
            <a:ext cx="4819833" cy="45499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282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 b="1">
                <a:solidFill>
                  <a:srgbClr val="660033"/>
                </a:solidFill>
                <a:latin typeface="Cambria"/>
                <a:cs typeface="Cambria"/>
              </a:rPr>
              <a:t>Ability</a:t>
            </a:r>
            <a:r>
              <a:rPr dirty="0" sz="2800" b="1">
                <a:solidFill>
                  <a:srgbClr val="660033"/>
                </a:solidFill>
                <a:latin typeface="Cambria"/>
                <a:cs typeface="Cambria"/>
              </a:rPr>
              <a:t> </a:t>
            </a:r>
            <a:r>
              <a:rPr dirty="0" sz="2800" b="1">
                <a:solidFill>
                  <a:srgbClr val="660033"/>
                </a:solidFill>
                <a:latin typeface="Cambria"/>
                <a:cs typeface="Cambria"/>
              </a:rPr>
              <a:t>of</a:t>
            </a:r>
            <a:r>
              <a:rPr dirty="0" sz="2800" b="1">
                <a:solidFill>
                  <a:srgbClr val="660033"/>
                </a:solidFill>
                <a:latin typeface="Cambria"/>
                <a:cs typeface="Cambria"/>
              </a:rPr>
              <a:t> </a:t>
            </a:r>
            <a:r>
              <a:rPr dirty="0" sz="2800" b="1">
                <a:solidFill>
                  <a:srgbClr val="660033"/>
                </a:solidFill>
                <a:latin typeface="Cambria"/>
                <a:cs typeface="Cambria"/>
              </a:rPr>
              <a:t>Commercialization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142922" y="1699784"/>
            <a:ext cx="3580008" cy="30610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11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50">
                <a:solidFill>
                  <a:srgbClr val="000000"/>
                </a:solidFill>
                <a:latin typeface="VBJCCD+UVNUMW+ArialMT"/>
                <a:cs typeface="VBJCCD+UVNUMW+ArialMT"/>
              </a:rPr>
              <a:t>•</a:t>
            </a:r>
            <a:r>
              <a:rPr dirty="0" sz="1850" spc="114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Identifying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the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target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audiences.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42921" y="2248424"/>
            <a:ext cx="6006368" cy="196091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11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50">
                <a:solidFill>
                  <a:srgbClr val="000000"/>
                </a:solidFill>
                <a:latin typeface="VBJCCD+UVNUMW+ArialMT"/>
                <a:cs typeface="VBJCCD+UVNUMW+ArialMT"/>
              </a:rPr>
              <a:t>•</a:t>
            </a:r>
            <a:r>
              <a:rPr dirty="0" sz="1850" spc="1536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Create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social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media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and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flyer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marketing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plan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in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SLIIT.</a:t>
            </a:r>
          </a:p>
          <a:p>
            <a:pPr marL="0" marR="0">
              <a:lnSpc>
                <a:spcPts val="2110"/>
              </a:lnSpc>
              <a:spcBef>
                <a:spcPts val="2199"/>
              </a:spcBef>
              <a:spcAft>
                <a:spcPts val="0"/>
              </a:spcAft>
            </a:pPr>
            <a:r>
              <a:rPr dirty="0" sz="1850">
                <a:solidFill>
                  <a:srgbClr val="000000"/>
                </a:solidFill>
                <a:latin typeface="VBJCCD+UVNUMW+ArialMT"/>
                <a:cs typeface="VBJCCD+UVNUMW+ArialMT"/>
              </a:rPr>
              <a:t>•</a:t>
            </a:r>
            <a:r>
              <a:rPr dirty="0" sz="1850" spc="114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Advertise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on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course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web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and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other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social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medias.</a:t>
            </a:r>
          </a:p>
          <a:p>
            <a:pPr marL="0" marR="0">
              <a:lnSpc>
                <a:spcPts val="2110"/>
              </a:lnSpc>
              <a:spcBef>
                <a:spcPts val="2299"/>
              </a:spcBef>
              <a:spcAft>
                <a:spcPts val="0"/>
              </a:spcAft>
            </a:pPr>
            <a:r>
              <a:rPr dirty="0" sz="1850">
                <a:solidFill>
                  <a:srgbClr val="000000"/>
                </a:solidFill>
                <a:latin typeface="VBJCCD+UVNUMW+ArialMT"/>
                <a:cs typeface="VBJCCD+UVNUMW+ArialMT"/>
              </a:rPr>
              <a:t>•</a:t>
            </a:r>
            <a:r>
              <a:rPr dirty="0" sz="1850" spc="114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Develop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a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pricing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strategy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after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a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year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of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product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release.</a:t>
            </a:r>
          </a:p>
          <a:p>
            <a:pPr marL="0" marR="0">
              <a:lnSpc>
                <a:spcPts val="2110"/>
              </a:lnSpc>
              <a:spcBef>
                <a:spcPts val="2199"/>
              </a:spcBef>
              <a:spcAft>
                <a:spcPts val="0"/>
              </a:spcAft>
            </a:pPr>
            <a:r>
              <a:rPr dirty="0" sz="1850">
                <a:solidFill>
                  <a:srgbClr val="000000"/>
                </a:solidFill>
                <a:latin typeface="VBJCCD+UVNUMW+ArialMT"/>
                <a:cs typeface="VBJCCD+UVNUMW+ArialMT"/>
              </a:rPr>
              <a:t>•</a:t>
            </a:r>
            <a:r>
              <a:rPr dirty="0" sz="1850" spc="114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Send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e-mail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to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SLIIT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students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about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the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 </a:t>
            </a:r>
            <a:r>
              <a:rPr dirty="0" sz="1800">
                <a:solidFill>
                  <a:srgbClr val="000000"/>
                </a:solidFill>
                <a:latin typeface="Cambria"/>
                <a:cs typeface="Cambria"/>
              </a:rPr>
              <a:t>application.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052100" y="5920842"/>
            <a:ext cx="7800987" cy="3429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SMART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NAVIGATION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TOOL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FOR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VISUALLY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IMPAIRED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PEOPLE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1106784" y="6480389"/>
            <a:ext cx="306883" cy="1905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898989"/>
                </a:solidFill>
                <a:latin typeface="Calibri"/>
                <a:cs typeface="Calibri"/>
              </a:rPr>
              <a:t>91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213358" y="6516217"/>
            <a:ext cx="384125" cy="266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97</a:t>
            </a:r>
          </a:p>
        </p:txBody>
      </p:sp>
    </p:spTree>
  </p:cSld>
  <p:clrMapOvr>
    <a:masterClrMapping/>
  </p:clrMapOvr>
</p:sld>
</file>

<file path=ppt/slides/slide92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052100" y="5920842"/>
            <a:ext cx="7800987" cy="3429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SMART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NAVIGATION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TOOL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FOR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VISUALLY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IMPAIRED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e7e6e6"/>
                </a:solidFill>
                <a:latin typeface="Calibri"/>
                <a:cs typeface="Calibri"/>
              </a:rPr>
              <a:t>PEOPLE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1106784" y="6480389"/>
            <a:ext cx="306883" cy="1905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898989"/>
                </a:solidFill>
                <a:latin typeface="Calibri"/>
                <a:cs typeface="Calibri"/>
              </a:rPr>
              <a:t>92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13358" y="6516217"/>
            <a:ext cx="384125" cy="266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98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PresentationFormat>On-screen Show (4:3)</PresentationFormat>
  <ScaleCrop>false</ScaleCrop>
  <LinksUpToDate>false</LinksUpToDate>
  <SharedDoc>false</SharedDoc>
  <HyperlinksChanged>false</HyperlinksChanged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PowerPoint</dc:title>
  <cp:revision>1</cp:revision>
  <dcterms:modified xsi:type="dcterms:W3CDTF">2022-11-10T07:41:18-06:00</dcterms:modified>
</cp:coreProperties>
</file>